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32" r:id="rId4"/>
    <p:sldMasterId id="2147483744" r:id="rId5"/>
    <p:sldMasterId id="2147483756" r:id="rId6"/>
    <p:sldMasterId id="2147483768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48" r:id="rId18"/>
    <p:sldMasterId id="2147483960" r:id="rId19"/>
    <p:sldMasterId id="2147483972" r:id="rId20"/>
    <p:sldMasterId id="2147483984" r:id="rId21"/>
  </p:sldMasterIdLst>
  <p:notesMasterIdLst>
    <p:notesMasterId r:id="rId57"/>
  </p:notesMasterIdLst>
  <p:sldIdLst>
    <p:sldId id="332" r:id="rId22"/>
    <p:sldId id="333" r:id="rId23"/>
    <p:sldId id="370" r:id="rId24"/>
    <p:sldId id="371" r:id="rId25"/>
    <p:sldId id="372" r:id="rId26"/>
    <p:sldId id="262" r:id="rId27"/>
    <p:sldId id="337" r:id="rId28"/>
    <p:sldId id="338" r:id="rId29"/>
    <p:sldId id="339" r:id="rId30"/>
    <p:sldId id="340" r:id="rId31"/>
    <p:sldId id="268" r:id="rId32"/>
    <p:sldId id="378" r:id="rId33"/>
    <p:sldId id="323" r:id="rId34"/>
    <p:sldId id="342" r:id="rId35"/>
    <p:sldId id="377" r:id="rId36"/>
    <p:sldId id="362" r:id="rId37"/>
    <p:sldId id="361" r:id="rId38"/>
    <p:sldId id="343" r:id="rId39"/>
    <p:sldId id="275" r:id="rId40"/>
    <p:sldId id="376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73" r:id="rId49"/>
    <p:sldId id="364" r:id="rId50"/>
    <p:sldId id="365" r:id="rId51"/>
    <p:sldId id="358" r:id="rId52"/>
    <p:sldId id="355" r:id="rId53"/>
    <p:sldId id="357" r:id="rId54"/>
    <p:sldId id="369" r:id="rId55"/>
    <p:sldId id="35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CCEEE-3A96-4793-9B0B-CFA435BBD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5097E-9015-4326-A92B-B770D1BEB369}">
      <dgm:prSet/>
      <dgm:spPr/>
      <dgm:t>
        <a:bodyPr/>
        <a:lstStyle/>
        <a:p>
          <a:pPr algn="ctr" rtl="0"/>
          <a:r>
            <a:rPr lang="en-US" dirty="0" smtClean="0"/>
            <a:t>Hardy-Weinberg Principle</a:t>
          </a:r>
          <a:endParaRPr lang="en-US" dirty="0"/>
        </a:p>
      </dgm:t>
    </dgm:pt>
    <dgm:pt modelId="{F944D2A3-53CA-48D6-B283-EEA33985CC4E}" type="parTrans" cxnId="{FBC70BD2-089B-435F-8EEC-66475FBD82B5}">
      <dgm:prSet/>
      <dgm:spPr/>
      <dgm:t>
        <a:bodyPr/>
        <a:lstStyle/>
        <a:p>
          <a:endParaRPr lang="en-US"/>
        </a:p>
      </dgm:t>
    </dgm:pt>
    <dgm:pt modelId="{68878167-7BDD-474A-BEE1-BF7D88F238A8}" type="sibTrans" cxnId="{FBC70BD2-089B-435F-8EEC-66475FBD82B5}">
      <dgm:prSet/>
      <dgm:spPr/>
      <dgm:t>
        <a:bodyPr/>
        <a:lstStyle/>
        <a:p>
          <a:endParaRPr lang="en-US"/>
        </a:p>
      </dgm:t>
    </dgm:pt>
    <dgm:pt modelId="{DF4821AE-FD81-4B68-ACE0-7F1594DC3648}" type="pres">
      <dgm:prSet presAssocID="{C6FCCEEE-3A96-4793-9B0B-CFA435BBD7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440D5-2AC8-4013-BB08-AC9C08A209BD}" type="pres">
      <dgm:prSet presAssocID="{0265097E-9015-4326-A92B-B770D1BEB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70BD2-089B-435F-8EEC-66475FBD82B5}" srcId="{C6FCCEEE-3A96-4793-9B0B-CFA435BBD723}" destId="{0265097E-9015-4326-A92B-B770D1BEB369}" srcOrd="0" destOrd="0" parTransId="{F944D2A3-53CA-48D6-B283-EEA33985CC4E}" sibTransId="{68878167-7BDD-474A-BEE1-BF7D88F238A8}"/>
    <dgm:cxn modelId="{9432D139-AE4A-4804-A3D9-4FC0E282F41B}" type="presOf" srcId="{C6FCCEEE-3A96-4793-9B0B-CFA435BBD723}" destId="{DF4821AE-FD81-4B68-ACE0-7F1594DC3648}" srcOrd="0" destOrd="0" presId="urn:microsoft.com/office/officeart/2005/8/layout/vList2"/>
    <dgm:cxn modelId="{453A3510-6472-4F28-BB4E-A67507F44467}" type="presOf" srcId="{0265097E-9015-4326-A92B-B770D1BEB369}" destId="{93D440D5-2AC8-4013-BB08-AC9C08A209BD}" srcOrd="0" destOrd="0" presId="urn:microsoft.com/office/officeart/2005/8/layout/vList2"/>
    <dgm:cxn modelId="{17733F29-2E8C-4712-9323-7AE25AB9F8D2}" type="presParOf" srcId="{DF4821AE-FD81-4B68-ACE0-7F1594DC3648}" destId="{93D440D5-2AC8-4013-BB08-AC9C08A209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9B3A7-8BD4-43D1-B270-AFD7F2D755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B77D4-0B18-49EC-A0E5-F6665D48A463}">
      <dgm:prSet/>
      <dgm:spPr/>
      <dgm:t>
        <a:bodyPr/>
        <a:lstStyle/>
        <a:p>
          <a:pPr algn="ctr" rtl="0"/>
          <a:r>
            <a:rPr lang="en-US" dirty="0" smtClean="0"/>
            <a:t>Hardy-Weinberg Equation</a:t>
          </a:r>
          <a:endParaRPr lang="en-US" dirty="0"/>
        </a:p>
      </dgm:t>
    </dgm:pt>
    <dgm:pt modelId="{888658DD-C3CD-4CAA-9B37-C2B9D7E4E341}" type="parTrans" cxnId="{49974E24-11EA-4AB1-B483-BC32EE4E0A4A}">
      <dgm:prSet/>
      <dgm:spPr/>
      <dgm:t>
        <a:bodyPr/>
        <a:lstStyle/>
        <a:p>
          <a:endParaRPr lang="en-US"/>
        </a:p>
      </dgm:t>
    </dgm:pt>
    <dgm:pt modelId="{78EC2B64-06B6-4FB8-A7C2-0A1870C70094}" type="sibTrans" cxnId="{49974E24-11EA-4AB1-B483-BC32EE4E0A4A}">
      <dgm:prSet/>
      <dgm:spPr/>
      <dgm:t>
        <a:bodyPr/>
        <a:lstStyle/>
        <a:p>
          <a:endParaRPr lang="en-US"/>
        </a:p>
      </dgm:t>
    </dgm:pt>
    <dgm:pt modelId="{3C133B70-1010-4A8D-B8B2-E06596154380}" type="pres">
      <dgm:prSet presAssocID="{6339B3A7-8BD4-43D1-B270-AFD7F2D75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DE6506-EBA4-4F7A-8A03-0F84EB2AA864}" type="pres">
      <dgm:prSet presAssocID="{C5EB77D4-0B18-49EC-A0E5-F6665D48A4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74E24-11EA-4AB1-B483-BC32EE4E0A4A}" srcId="{6339B3A7-8BD4-43D1-B270-AFD7F2D75548}" destId="{C5EB77D4-0B18-49EC-A0E5-F6665D48A463}" srcOrd="0" destOrd="0" parTransId="{888658DD-C3CD-4CAA-9B37-C2B9D7E4E341}" sibTransId="{78EC2B64-06B6-4FB8-A7C2-0A1870C70094}"/>
    <dgm:cxn modelId="{C1CBCF82-F6C6-4AD4-B060-7F89FE7AA58B}" type="presOf" srcId="{6339B3A7-8BD4-43D1-B270-AFD7F2D75548}" destId="{3C133B70-1010-4A8D-B8B2-E06596154380}" srcOrd="0" destOrd="0" presId="urn:microsoft.com/office/officeart/2005/8/layout/vList2"/>
    <dgm:cxn modelId="{D089406A-C511-4EAB-8648-9A3181F3A71F}" type="presOf" srcId="{C5EB77D4-0B18-49EC-A0E5-F6665D48A463}" destId="{F5DE6506-EBA4-4F7A-8A03-0F84EB2AA864}" srcOrd="0" destOrd="0" presId="urn:microsoft.com/office/officeart/2005/8/layout/vList2"/>
    <dgm:cxn modelId="{F00CA96B-CC14-4959-B344-9EC889D40DEA}" type="presParOf" srcId="{3C133B70-1010-4A8D-B8B2-E06596154380}" destId="{F5DE6506-EBA4-4F7A-8A03-0F84EB2AA8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2B4D4-F6F5-4BFC-8427-AF8E9FEDA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9168CE-CDFE-4B20-BA52-B2D0BC25DF62}">
      <dgm:prSet custT="1"/>
      <dgm:spPr/>
      <dgm:t>
        <a:bodyPr/>
        <a:lstStyle/>
        <a:p>
          <a:pPr rtl="0"/>
          <a:r>
            <a:rPr lang="en-US" sz="2800" u="sng" dirty="0" smtClean="0"/>
            <a:t>Fitness</a:t>
          </a:r>
          <a:r>
            <a:rPr lang="en-US" sz="2800" u="none" dirty="0" smtClean="0"/>
            <a:t> </a:t>
          </a:r>
          <a:r>
            <a:rPr lang="en-US" sz="2800" dirty="0" smtClean="0"/>
            <a:t>: the contribution an individual makes to the gene pool of the next generation</a:t>
          </a:r>
          <a:endParaRPr lang="en-US" sz="2800" dirty="0"/>
        </a:p>
      </dgm:t>
    </dgm:pt>
    <dgm:pt modelId="{FE69D103-776B-4E34-8D43-28EF69D1631F}" type="parTrans" cxnId="{3A1649B3-E433-4FB2-AB32-041C8F5B9A80}">
      <dgm:prSet/>
      <dgm:spPr/>
      <dgm:t>
        <a:bodyPr/>
        <a:lstStyle/>
        <a:p>
          <a:endParaRPr lang="en-US"/>
        </a:p>
      </dgm:t>
    </dgm:pt>
    <dgm:pt modelId="{C08482DF-FE09-44D8-A875-9407FF744D1E}" type="sibTrans" cxnId="{3A1649B3-E433-4FB2-AB32-041C8F5B9A80}">
      <dgm:prSet/>
      <dgm:spPr/>
      <dgm:t>
        <a:bodyPr/>
        <a:lstStyle/>
        <a:p>
          <a:endParaRPr lang="en-US"/>
        </a:p>
      </dgm:t>
    </dgm:pt>
    <dgm:pt modelId="{9A08D27A-8572-46A6-AF25-08C81C4CD5D0}" type="pres">
      <dgm:prSet presAssocID="{1722B4D4-F6F5-4BFC-8427-AF8E9FEDA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6655BE-44D8-4130-BB0C-AE6A01BE992F}" type="pres">
      <dgm:prSet presAssocID="{AC9168CE-CDFE-4B20-BA52-B2D0BC25DF62}" presName="parentText" presStyleLbl="node1" presStyleIdx="0" presStyleCnt="1" custLinFactNeighborY="-94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19329C-3BA6-4B46-814C-CB7151467C98}" type="presOf" srcId="{AC9168CE-CDFE-4B20-BA52-B2D0BC25DF62}" destId="{C36655BE-44D8-4130-BB0C-AE6A01BE992F}" srcOrd="0" destOrd="0" presId="urn:microsoft.com/office/officeart/2005/8/layout/vList2"/>
    <dgm:cxn modelId="{94C80659-CC27-45BC-81DD-FDDB951658C1}" type="presOf" srcId="{1722B4D4-F6F5-4BFC-8427-AF8E9FEDA86B}" destId="{9A08D27A-8572-46A6-AF25-08C81C4CD5D0}" srcOrd="0" destOrd="0" presId="urn:microsoft.com/office/officeart/2005/8/layout/vList2"/>
    <dgm:cxn modelId="{3A1649B3-E433-4FB2-AB32-041C8F5B9A80}" srcId="{1722B4D4-F6F5-4BFC-8427-AF8E9FEDA86B}" destId="{AC9168CE-CDFE-4B20-BA52-B2D0BC25DF62}" srcOrd="0" destOrd="0" parTransId="{FE69D103-776B-4E34-8D43-28EF69D1631F}" sibTransId="{C08482DF-FE09-44D8-A875-9407FF744D1E}"/>
    <dgm:cxn modelId="{19CCDFD8-14FE-4701-AA74-D4F73D47C5B6}" type="presParOf" srcId="{9A08D27A-8572-46A6-AF25-08C81C4CD5D0}" destId="{C36655BE-44D8-4130-BB0C-AE6A01BE99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440D5-2AC8-4013-BB08-AC9C08A209BD}">
      <dsp:nvSpPr>
        <dsp:cNvPr id="0" name=""/>
        <dsp:cNvSpPr/>
      </dsp:nvSpPr>
      <dsp:spPr>
        <a:xfrm>
          <a:off x="0" y="57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Hardy-Weinberg Principle</a:t>
          </a:r>
          <a:endParaRPr lang="en-US" sz="4400" kern="1200" dirty="0"/>
        </a:p>
      </dsp:txBody>
      <dsp:txXfrm>
        <a:off x="51517" y="57246"/>
        <a:ext cx="8126566" cy="952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E6506-EBA4-4F7A-8A03-0F84EB2AA864}">
      <dsp:nvSpPr>
        <dsp:cNvPr id="0" name=""/>
        <dsp:cNvSpPr/>
      </dsp:nvSpPr>
      <dsp:spPr>
        <a:xfrm>
          <a:off x="0" y="5729"/>
          <a:ext cx="82296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Hardy-Weinberg Equation</a:t>
          </a:r>
          <a:endParaRPr lang="en-US" sz="4400" kern="1200" dirty="0"/>
        </a:p>
      </dsp:txBody>
      <dsp:txXfrm>
        <a:off x="51517" y="57246"/>
        <a:ext cx="812656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55BE-44D8-4130-BB0C-AE6A01BE992F}">
      <dsp:nvSpPr>
        <dsp:cNvPr id="0" name=""/>
        <dsp:cNvSpPr/>
      </dsp:nvSpPr>
      <dsp:spPr>
        <a:xfrm>
          <a:off x="0" y="1"/>
          <a:ext cx="8534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smtClean="0"/>
            <a:t>Fitness</a:t>
          </a:r>
          <a:r>
            <a:rPr lang="en-US" sz="2800" u="none" kern="1200" dirty="0" smtClean="0"/>
            <a:t> </a:t>
          </a:r>
          <a:r>
            <a:rPr lang="en-US" sz="2800" kern="1200" dirty="0" smtClean="0"/>
            <a:t>: the contribution an individual makes to the gene pool of the next generation</a:t>
          </a:r>
          <a:endParaRPr lang="en-US" sz="2800" kern="1200" dirty="0"/>
        </a:p>
      </dsp:txBody>
      <dsp:txXfrm>
        <a:off x="59399" y="59400"/>
        <a:ext cx="84156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20BE6-7213-42B1-BFEC-D1D76351BEFF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CC02-5B52-416B-A7D5-69E0CF77B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570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3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07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1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54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46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43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1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0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63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448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850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533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341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2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73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23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358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324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445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0403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55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588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84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355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44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59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2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82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43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747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33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1952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330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37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675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4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447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4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714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88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277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146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12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52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339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345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868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24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1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095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3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70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089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3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001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434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64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997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97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1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400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329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49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822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377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99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01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93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9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382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668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219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739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39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739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569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21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248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789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932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6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428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008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266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085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206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78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970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065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37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749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60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84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749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86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72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58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64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86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543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756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62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30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722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223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791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373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944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441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43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808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5508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47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957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936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984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176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966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17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268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87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3943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11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439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95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0617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809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2059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320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85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543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815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88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03546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804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47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4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56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31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01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5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2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52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8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09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95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06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3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4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2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37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1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7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13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49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7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4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20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0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5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73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42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11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65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00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67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94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41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9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4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55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02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55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3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36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739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44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43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66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8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6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72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57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52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2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4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4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998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4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43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19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60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9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34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03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FD1ED-FD4F-4DA7-AC57-8812F37E5A02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22C4DAE-E22A-44DA-B69C-297846B74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2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CADB-6278-4525-A7DF-80DC8CBF952F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066A-3A1C-4F9E-BDD2-6216DF6581E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0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1AC7E-C31C-4B86-BA55-B1C120B20ACE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4436E-1194-4A75-8CC6-1130A51306B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6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79C9-F97D-48FD-A3FE-D7DBB05D334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4F29-5218-45F8-97B4-B567A04BB0C9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52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956C6-FF33-4948-8B46-1974B52AAFB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B069-D64E-4356-968A-DFD415F50CF8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20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4CF4B-F4D9-4580-8612-2192C4AC656B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69A4-C42D-482A-8970-9F0DB1D0D9F0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77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8DF914-49A1-4B97-A909-6FB87F0E8B9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7E38-256D-47BE-87B1-E71824120222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76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CC20E-47B8-4BDC-AEE1-0245F06524A8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DFAD-CEB3-454D-956B-4651F35F122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711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5A70D-927C-4CC1-BAC8-4DED7A79CEE0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91898-C2B0-4F6A-A0CB-0BB9700CBC66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400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A99A7-F456-48CF-8671-5E872D43918D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D951-F62D-47DA-BD73-1AB5AD341997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01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79A8-7901-455A-BF40-7E5C3D826251}" type="datetimeFigureOut">
              <a:rPr lang="en-US" altLang="en-US">
                <a:solidFill>
                  <a:srgbClr val="564B3C"/>
                </a:solidFill>
              </a:rPr>
              <a:pPr/>
              <a:t>4/28/2017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CAF8A-FE8F-4CD3-9593-B53E8B9750B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194B-F108-4F0F-B992-786E76F1BC0B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C918-B972-4739-BEBA-294222CFE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1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9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6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2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1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B0E875-3108-4AAE-A81C-4AFF94721E23}" type="datetimeFigureOut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4/28/2017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6C33D2-0A29-4203-A45C-293137FE5BEA}" type="slidenum">
              <a:rPr lang="en-US" altLang="en-US" smtClean="0">
                <a:solidFill>
                  <a:srgbClr val="564B3C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564B3C"/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mi.org/biointeractive/making-fittest-natural-selection-humans" TargetMode="External"/><Relationship Id="rId1" Type="http://schemas.openxmlformats.org/officeDocument/2006/relationships/slideLayout" Target="../slideLayouts/slideLayout1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Chapter 23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Evolution of Populations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363" name="Picture 3" descr="23_01MedGroundFinch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741363"/>
            <a:ext cx="33670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Strategies for solving H-W Problems: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If the question refers to ALLELE frequency, use </a:t>
            </a:r>
            <a:r>
              <a:rPr lang="en-US" altLang="en-US" sz="2600" dirty="0" err="1" smtClean="0"/>
              <a:t>p+q</a:t>
            </a:r>
            <a:r>
              <a:rPr lang="en-US" altLang="en-US" sz="2600" dirty="0" smtClean="0"/>
              <a:t>=1</a:t>
            </a:r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If the question refers to PEOPLE or POPULATIONS, use p2+2pq+q2=1</a:t>
            </a:r>
          </a:p>
          <a:p>
            <a:pPr marL="571500" indent="-457200">
              <a:buFont typeface="Book Antiqua" panose="02040602050305030304" pitchFamily="18" charset="0"/>
              <a:buAutoNum type="arabicPeriod"/>
            </a:pPr>
            <a:r>
              <a:rPr lang="en-US" altLang="en-US" sz="2600" dirty="0" smtClean="0"/>
              <a:t>You will almost always be given the RECESSIVE allele info (q or q2) because if it’s dominant you won’t know if it’s homozygous or heterozygous.</a:t>
            </a:r>
          </a:p>
        </p:txBody>
      </p:sp>
    </p:spTree>
    <p:extLst>
      <p:ext uri="{BB962C8B-B14F-4D97-AF65-F5344CB8AC3E}">
        <p14:creationId xmlns:p14="http://schemas.microsoft.com/office/powerpoint/2010/main" val="34207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Conditions for Hardy-Weinberg Equilibrium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2868613"/>
          </a:xfrm>
        </p:spPr>
        <p:txBody>
          <a:bodyPr/>
          <a:lstStyle/>
          <a:p>
            <a:r>
              <a:rPr lang="en-US" dirty="0"/>
              <a:t>The Hardy-Weinberg theorem describes a hypothetical population</a:t>
            </a:r>
          </a:p>
          <a:p>
            <a:r>
              <a:rPr lang="en-US" dirty="0">
                <a:solidFill>
                  <a:srgbClr val="FF0000"/>
                </a:solidFill>
              </a:rPr>
              <a:t>In real populations, allele and genotype frequencies </a:t>
            </a:r>
            <a:r>
              <a:rPr lang="en-US" b="1" u="sng" dirty="0" smtClean="0">
                <a:solidFill>
                  <a:srgbClr val="FF0000"/>
                </a:solidFill>
              </a:rPr>
              <a:t>DO</a:t>
            </a:r>
            <a:r>
              <a:rPr lang="en-US" dirty="0" smtClean="0">
                <a:solidFill>
                  <a:srgbClr val="FF0000"/>
                </a:solidFill>
              </a:rPr>
              <a:t> change </a:t>
            </a:r>
            <a:r>
              <a:rPr lang="en-US" dirty="0">
                <a:solidFill>
                  <a:srgbClr val="FF0000"/>
                </a:solidFill>
              </a:rPr>
              <a:t>over time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you must know: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How mutation and sexual reproduction each produce genetic variation.</a:t>
            </a:r>
          </a:p>
          <a:p>
            <a:pPr eaLnBrk="1" hangingPunct="1"/>
            <a:r>
              <a:rPr lang="en-US" altLang="en-US" sz="2800" smtClean="0"/>
              <a:t>The conditions for Hardy-Weinberg equilibrium.</a:t>
            </a:r>
          </a:p>
          <a:p>
            <a:pPr eaLnBrk="1" hangingPunct="1"/>
            <a:r>
              <a:rPr lang="en-US" altLang="en-US" sz="2800" smtClean="0"/>
              <a:t>How to use the Hardy-Weinburg equation to calculate allelic frequencies and to test whether a population is evolving.</a:t>
            </a:r>
          </a:p>
        </p:txBody>
      </p:sp>
    </p:spTree>
    <p:extLst>
      <p:ext uri="{BB962C8B-B14F-4D97-AF65-F5344CB8AC3E}">
        <p14:creationId xmlns:p14="http://schemas.microsoft.com/office/powerpoint/2010/main" val="16740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smtClean="0"/>
              <a:t>Hardy-Weinberg Problems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https://www.youtube.com/watch?v=xPkOAnK20kw</a:t>
            </a:r>
          </a:p>
        </p:txBody>
      </p:sp>
    </p:spTree>
    <p:extLst>
      <p:ext uri="{BB962C8B-B14F-4D97-AF65-F5344CB8AC3E}">
        <p14:creationId xmlns:p14="http://schemas.microsoft.com/office/powerpoint/2010/main" val="25406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 smtClean="0"/>
              <a:t>Causes of evolution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vocab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Allele – different forms of a trait (ex: the trait for eye color could be blue, brown, green,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Dominant – the stronger gene </a:t>
            </a:r>
          </a:p>
          <a:p>
            <a:r>
              <a:rPr lang="en-US" dirty="0" smtClean="0"/>
              <a:t>Recessive – the weaker gene (only expressed if no dominant allele is present)</a:t>
            </a:r>
          </a:p>
          <a:p>
            <a:r>
              <a:rPr lang="en-US" dirty="0" smtClean="0"/>
              <a:t>Homozygous – two of the same alleles </a:t>
            </a:r>
          </a:p>
          <a:p>
            <a:pPr lvl="1"/>
            <a:r>
              <a:rPr lang="en-US" dirty="0" smtClean="0"/>
              <a:t>Can be homozygous dominant or homozygous recessive</a:t>
            </a:r>
          </a:p>
          <a:p>
            <a:r>
              <a:rPr lang="en-US" dirty="0" smtClean="0"/>
              <a:t>Heterozygous – one dominant allele, one recessive allele</a:t>
            </a:r>
          </a:p>
          <a:p>
            <a:r>
              <a:rPr lang="en-US" dirty="0" smtClean="0"/>
              <a:t>Phenotype – physical expression of gene</a:t>
            </a:r>
          </a:p>
          <a:p>
            <a:r>
              <a:rPr lang="en-US" dirty="0" smtClean="0"/>
              <a:t>Genotype – letters used to represent the alleles</a:t>
            </a:r>
          </a:p>
        </p:txBody>
      </p:sp>
    </p:spTree>
    <p:extLst>
      <p:ext uri="{BB962C8B-B14F-4D97-AF65-F5344CB8AC3E}">
        <p14:creationId xmlns:p14="http://schemas.microsoft.com/office/powerpoint/2010/main" val="337531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975" y="374650"/>
            <a:ext cx="5905500" cy="5995988"/>
          </a:xfrm>
        </p:spPr>
        <p:txBody>
          <a:bodyPr/>
          <a:lstStyle/>
          <a:p>
            <a:r>
              <a:rPr lang="en-US" altLang="en-US" sz="2800" dirty="0" smtClean="0"/>
              <a:t>Darwin did not know </a:t>
            </a:r>
            <a:r>
              <a:rPr lang="en-US" altLang="en-US" sz="2800" b="1" u="sng" dirty="0" smtClean="0"/>
              <a:t>how</a:t>
            </a:r>
            <a:r>
              <a:rPr lang="en-US" altLang="en-US" sz="2800" dirty="0" smtClean="0"/>
              <a:t> organisms passed traits to offspring</a:t>
            </a:r>
          </a:p>
          <a:p>
            <a:r>
              <a:rPr lang="en-US" altLang="en-US" sz="2800" dirty="0" smtClean="0"/>
              <a:t>1866 - Mendel published his paper on genetics</a:t>
            </a:r>
          </a:p>
          <a:p>
            <a:r>
              <a:rPr lang="en-US" altLang="en-US" sz="2800" dirty="0" smtClean="0"/>
              <a:t>Mendelian genetics supports Darwin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theory </a:t>
            </a:r>
            <a:r>
              <a:rPr lang="en-US" altLang="ja-JP" sz="2800" dirty="0" smtClean="0">
                <a:sym typeface="Wingdings" panose="05000000000000000000" pitchFamily="2" charset="2"/>
              </a:rPr>
              <a:t> E</a:t>
            </a:r>
            <a:r>
              <a:rPr lang="en-US" altLang="ja-JP" sz="2800" dirty="0" smtClean="0"/>
              <a:t>volution is based on </a:t>
            </a:r>
            <a:r>
              <a:rPr lang="en-US" altLang="ja-JP" sz="2800" b="1" u="sng" dirty="0" smtClean="0"/>
              <a:t>genetic variation</a:t>
            </a:r>
          </a:p>
          <a:p>
            <a:endParaRPr lang="en-US" altLang="en-US" sz="2800" dirty="0" smtClean="0"/>
          </a:p>
        </p:txBody>
      </p:sp>
      <p:pic>
        <p:nvPicPr>
          <p:cNvPr id="55298" name="Picture 2" descr="http://diogenesii.files.wordpress.com/2008/01/charles_darwin_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50838"/>
            <a:ext cx="1882775" cy="29448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history.nih.gov/exhibits/nirenberg/images/photos/01_mendel_p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562350"/>
            <a:ext cx="2305050" cy="3017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Smallest unit of evolution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0" name="Tex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dirty="0" smtClean="0">
                <a:solidFill>
                  <a:srgbClr val="660066"/>
                </a:solidFill>
              </a:rPr>
              <a:t>Microevolution</a:t>
            </a:r>
            <a:r>
              <a:rPr lang="en-US" altLang="en-US" sz="2800" dirty="0" smtClean="0"/>
              <a:t>: change in the allele frequencies of a single population over generations (still uses the same mechanisms as macroevolution)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en-US" altLang="en-US" sz="2800" dirty="0" smtClean="0"/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429000"/>
            <a:ext cx="5524500" cy="32766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975" y="584200"/>
            <a:ext cx="8229600" cy="5541963"/>
          </a:xfrm>
        </p:spPr>
        <p:txBody>
          <a:bodyPr/>
          <a:lstStyle/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Minor Causes of Evolution:</a:t>
            </a: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cs typeface="ＭＳ Ｐゴシック" charset="0"/>
              </a:rPr>
              <a:t>#1 - Mutations</a:t>
            </a:r>
          </a:p>
          <a:p>
            <a:pPr marL="868363" lvl="1" indent="-457200">
              <a:defRPr/>
            </a:pPr>
            <a:r>
              <a:rPr lang="en-US" sz="2800" dirty="0" smtClean="0">
                <a:cs typeface="+mn-cs"/>
              </a:rPr>
              <a:t>Rare, very small changes in allele frequencies</a:t>
            </a:r>
          </a:p>
          <a:p>
            <a:pPr marL="868363" lvl="1" indent="-457200">
              <a:defRPr/>
            </a:pPr>
            <a:r>
              <a:rPr lang="en-US" sz="2800" b="1" dirty="0" smtClean="0">
                <a:cs typeface="+mn-cs"/>
              </a:rPr>
              <a:t>Point</a:t>
            </a:r>
            <a:r>
              <a:rPr lang="en-US" sz="2800" dirty="0" smtClean="0">
                <a:cs typeface="+mn-cs"/>
              </a:rPr>
              <a:t> (one base change) vs. </a:t>
            </a:r>
            <a:r>
              <a:rPr lang="en-US" sz="2800" b="1" dirty="0" smtClean="0">
                <a:cs typeface="+mn-cs"/>
              </a:rPr>
              <a:t>chromosomal</a:t>
            </a:r>
            <a:r>
              <a:rPr lang="en-US" sz="2800" dirty="0" smtClean="0">
                <a:cs typeface="+mn-cs"/>
              </a:rPr>
              <a:t> (delete, duplicate, rearrange, </a:t>
            </a:r>
            <a:r>
              <a:rPr lang="en-US" sz="2800" dirty="0" err="1" smtClean="0">
                <a:cs typeface="+mn-cs"/>
              </a:rPr>
              <a:t>etc</a:t>
            </a:r>
            <a:r>
              <a:rPr lang="en-US" sz="2800" dirty="0" smtClean="0">
                <a:cs typeface="+mn-cs"/>
              </a:rPr>
              <a:t>)</a:t>
            </a: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cs typeface="ＭＳ Ｐゴシック" charset="0"/>
              </a:rPr>
              <a:t>#2 – Sexual Selection/Nonrandom mating</a:t>
            </a:r>
          </a:p>
          <a:p>
            <a:pPr marL="868363" lvl="1" indent="-457200">
              <a:defRPr/>
            </a:pPr>
            <a:r>
              <a:rPr lang="en-US" sz="2800" dirty="0" smtClean="0">
                <a:cs typeface="+mn-cs"/>
              </a:rPr>
              <a:t>Affect genotypes, but not allele frequencies (crossing over)</a:t>
            </a:r>
          </a:p>
          <a:p>
            <a:pPr marL="571500" indent="-45720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Major Causes of Evolution</a:t>
            </a:r>
            <a:r>
              <a:rPr lang="en-US" sz="2800" dirty="0" smtClean="0">
                <a:cs typeface="ＭＳ Ｐゴシック" charset="0"/>
              </a:rPr>
              <a:t>:</a:t>
            </a:r>
          </a:p>
          <a:p>
            <a:pPr marL="571500" indent="-457200">
              <a:defRPr/>
            </a:pPr>
            <a:r>
              <a:rPr lang="en-US" sz="2800" dirty="0" smtClean="0">
                <a:cs typeface="ＭＳ Ｐゴシック" charset="0"/>
              </a:rPr>
              <a:t>Natural selection, genetic drift, gene flow (#3-5)</a:t>
            </a:r>
          </a:p>
        </p:txBody>
      </p:sp>
    </p:spTree>
    <p:extLst>
      <p:ext uri="{BB962C8B-B14F-4D97-AF65-F5344CB8AC3E}">
        <p14:creationId xmlns:p14="http://schemas.microsoft.com/office/powerpoint/2010/main" val="338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1. Mutation</a:t>
            </a:r>
            <a:endParaRPr lang="en-US" i="1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24415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Change in DNA </a:t>
            </a:r>
          </a:p>
          <a:p>
            <a:r>
              <a:rPr lang="en-US" dirty="0" smtClean="0"/>
              <a:t>Mutation </a:t>
            </a:r>
            <a:r>
              <a:rPr lang="en-US" dirty="0"/>
              <a:t>rates are low in animals and plants</a:t>
            </a:r>
          </a:p>
          <a:p>
            <a:r>
              <a:rPr lang="en-US" dirty="0"/>
              <a:t>The average is about one mutation in every 100,000 genes per generation</a:t>
            </a:r>
          </a:p>
          <a:p>
            <a:r>
              <a:rPr lang="en-US" b="1" dirty="0"/>
              <a:t>Mutations are more rapid in </a:t>
            </a:r>
            <a:r>
              <a:rPr lang="en-US" b="1" dirty="0" smtClean="0"/>
              <a:t>microorganisms like bacteria and viruses</a:t>
            </a:r>
          </a:p>
          <a:p>
            <a:r>
              <a:rPr lang="en-US" dirty="0"/>
              <a:t>Produce the variation in gene pools that contributes to differences among individuals (polymorphism – “many forms”)</a:t>
            </a:r>
          </a:p>
          <a:p>
            <a:pPr lvl="1"/>
            <a:r>
              <a:rPr lang="en-US" dirty="0"/>
              <a:t>Ex – blood types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3426249" cy="169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849" y="3581400"/>
            <a:ext cx="5690595" cy="306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you must know: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How mutation and sexual reproduction each produce genetic variation.</a:t>
            </a:r>
          </a:p>
          <a:p>
            <a:pPr eaLnBrk="1" hangingPunct="1"/>
            <a:r>
              <a:rPr lang="en-US" altLang="en-US" sz="2800" smtClean="0"/>
              <a:t>The conditions for Hardy-Weinberg equilibrium.</a:t>
            </a:r>
          </a:p>
          <a:p>
            <a:pPr eaLnBrk="1" hangingPunct="1"/>
            <a:r>
              <a:rPr lang="en-US" altLang="en-US" sz="2800" smtClean="0"/>
              <a:t>How to use the Hardy-Weinburg equation to calculate allelic frequencies and to test whether a population is evolving.</a:t>
            </a:r>
          </a:p>
        </p:txBody>
      </p:sp>
    </p:spTree>
    <p:extLst>
      <p:ext uri="{BB962C8B-B14F-4D97-AF65-F5344CB8AC3E}">
        <p14:creationId xmlns:p14="http://schemas.microsoft.com/office/powerpoint/2010/main" val="36556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Sexual selection</a:t>
            </a:r>
            <a:endParaRPr lang="en-US" dirty="0"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73563"/>
          </a:xfrm>
        </p:spPr>
        <p:txBody>
          <a:bodyPr/>
          <a:lstStyle/>
          <a:p>
            <a:r>
              <a:rPr lang="en-US" alt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Intrasexual</a:t>
            </a:r>
            <a:r>
              <a:rPr lang="en-US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dirty="0" smtClean="0"/>
              <a:t>– selection within same sex (</a:t>
            </a:r>
            <a:r>
              <a:rPr lang="en-US" altLang="en-US" sz="2600" dirty="0" err="1" smtClean="0"/>
              <a:t>eg</a:t>
            </a:r>
            <a:r>
              <a:rPr lang="en-US" altLang="en-US" sz="2600" dirty="0" smtClean="0"/>
              <a:t>. M compete with other M)</a:t>
            </a:r>
          </a:p>
          <a:p>
            <a:r>
              <a:rPr lang="en-US" alt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Intersexual</a:t>
            </a:r>
            <a:r>
              <a:rPr lang="en-US" alt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dirty="0" smtClean="0"/>
              <a:t>– mate choice (</a:t>
            </a:r>
            <a:r>
              <a:rPr lang="en-US" altLang="en-US" sz="2600" dirty="0" err="1" smtClean="0"/>
              <a:t>eg</a:t>
            </a:r>
            <a:r>
              <a:rPr lang="en-US" altLang="en-US" sz="2600" dirty="0" smtClean="0"/>
              <a:t>. F choose showy M</a:t>
            </a:r>
            <a:r>
              <a:rPr lang="en-US" altLang="en-US" sz="2600" dirty="0" smtClean="0"/>
              <a:t>)</a:t>
            </a:r>
          </a:p>
          <a:p>
            <a:pPr lvl="1"/>
            <a:r>
              <a:rPr lang="en-US" altLang="en-US" sz="2200" b="1" u="sng" dirty="0">
                <a:solidFill>
                  <a:srgbClr val="7030A0"/>
                </a:solidFill>
              </a:rPr>
              <a:t>Sexual dimorphism</a:t>
            </a:r>
            <a:r>
              <a:rPr lang="en-US" altLang="en-US" sz="2200" dirty="0"/>
              <a:t>: difference between 2 sexes</a:t>
            </a:r>
          </a:p>
          <a:p>
            <a:pPr lvl="1"/>
            <a:r>
              <a:rPr lang="en-US" altLang="en-US" sz="2600" dirty="0"/>
              <a:t>Size, color, ornamentation, behavior</a:t>
            </a:r>
            <a:endParaRPr lang="en-US" altLang="en-US" sz="2200" dirty="0" smtClean="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8984"/>
            <a:ext cx="375083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48618"/>
            <a:ext cx="3950603" cy="28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23_01MedGroundFinch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111625"/>
            <a:ext cx="3135313" cy="2314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3_02SelectionFoodSourc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99" y="3732827"/>
            <a:ext cx="2375940" cy="2693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74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#3 – Natural Selection</a:t>
            </a:r>
          </a:p>
          <a:p>
            <a:pPr lvl="1"/>
            <a:r>
              <a:rPr lang="en-US" altLang="en-US" sz="2800" smtClean="0"/>
              <a:t>Individuals with variations better suited to environment pass more alleles to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0191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74875"/>
          </a:xfrm>
        </p:spPr>
        <p:txBody>
          <a:bodyPr/>
          <a:lstStyle/>
          <a:p>
            <a:pPr marL="342900" lvl="1">
              <a:buClr>
                <a:schemeClr val="accent1"/>
              </a:buClr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#4 – Genetic Drift</a:t>
            </a:r>
            <a:r>
              <a:rPr lang="en-US" dirty="0" smtClean="0"/>
              <a:t>-describes </a:t>
            </a:r>
            <a:r>
              <a:rPr lang="en-US" dirty="0"/>
              <a:t>how allele frequencies fluctuate unpredictably from one generation to the next</a:t>
            </a:r>
          </a:p>
          <a:p>
            <a:pPr lvl="1"/>
            <a:r>
              <a:rPr lang="en-US" altLang="en-US" sz="2800" dirty="0" smtClean="0"/>
              <a:t>Small populations have greater chance of fluctuations in allele frequencies from one generation to another</a:t>
            </a:r>
          </a:p>
          <a:p>
            <a:pPr lvl="1"/>
            <a:r>
              <a:rPr lang="en-US" sz="2800" u="sng" dirty="0"/>
              <a:t>Genetic drift tends to reduce genetic variation through losses of alleles</a:t>
            </a:r>
          </a:p>
          <a:p>
            <a:pPr lvl="1"/>
            <a:r>
              <a:rPr lang="en-US" altLang="en-US" sz="2800" dirty="0" smtClean="0"/>
              <a:t>Examples:</a:t>
            </a:r>
          </a:p>
          <a:p>
            <a:pPr lvl="2"/>
            <a:r>
              <a:rPr lang="en-US" altLang="en-US" sz="2800" dirty="0" smtClean="0"/>
              <a:t>Founder Effect</a:t>
            </a:r>
          </a:p>
          <a:p>
            <a:pPr lvl="2"/>
            <a:r>
              <a:rPr lang="en-US" altLang="en-US" sz="2800" dirty="0" smtClean="0"/>
              <a:t>Bottleneck Effect</a:t>
            </a:r>
          </a:p>
          <a:p>
            <a:pPr lvl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061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5395913"/>
            <a:ext cx="7245350" cy="952500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Drift</a:t>
            </a:r>
          </a:p>
        </p:txBody>
      </p:sp>
      <p:pic>
        <p:nvPicPr>
          <p:cNvPr id="36866" name="Picture Placeholder 6" descr="23_09GeneticDrift_3-L.jpg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603"/>
          <a:stretch>
            <a:fillRect/>
          </a:stretch>
        </p:blipFill>
        <p:spPr>
          <a:xfrm>
            <a:off x="250825" y="381000"/>
            <a:ext cx="8728075" cy="4865688"/>
          </a:xfrm>
        </p:spPr>
      </p:pic>
    </p:spTree>
    <p:extLst>
      <p:ext uri="{BB962C8B-B14F-4D97-AF65-F5344CB8AC3E}">
        <p14:creationId xmlns:p14="http://schemas.microsoft.com/office/powerpoint/2010/main" val="21949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cs typeface="ＭＳ Ｐゴシック" charset="0"/>
              </a:rPr>
              <a:t>Bottleneck Effect</a:t>
            </a:r>
            <a:endParaRPr lang="en-US" b="1" dirty="0">
              <a:solidFill>
                <a:srgbClr val="7030A0"/>
              </a:solidFill>
              <a:cs typeface="ＭＳ Ｐゴシック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125538"/>
          </a:xfrm>
        </p:spPr>
        <p:txBody>
          <a:bodyPr/>
          <a:lstStyle/>
          <a:p>
            <a:r>
              <a:rPr lang="en-US" altLang="en-US" sz="2800" dirty="0" smtClean="0"/>
              <a:t>Sudden change in environment (fire, drought, </a:t>
            </a:r>
            <a:r>
              <a:rPr lang="en-US" altLang="en-US" sz="2800" dirty="0" err="1" smtClean="0"/>
              <a:t>etc</a:t>
            </a:r>
            <a:r>
              <a:rPr lang="en-US" altLang="en-US" sz="2800" dirty="0" smtClean="0"/>
              <a:t>)drastically reduces population size</a:t>
            </a:r>
          </a:p>
          <a:p>
            <a:pPr lvl="1"/>
            <a:r>
              <a:rPr lang="en-US" altLang="en-US" dirty="0" smtClean="0"/>
              <a:t>Ex -</a:t>
            </a:r>
            <a:r>
              <a:rPr lang="en-US" dirty="0"/>
              <a:t>cheetahs are sufficiently closely related to one another that transplanted skin grafts do not provoke immune responses</a:t>
            </a:r>
          </a:p>
          <a:p>
            <a:pPr lvl="1"/>
            <a:r>
              <a:rPr lang="en-US" altLang="en-US" dirty="0" smtClean="0"/>
              <a:t> </a:t>
            </a:r>
          </a:p>
        </p:txBody>
      </p:sp>
      <p:pic>
        <p:nvPicPr>
          <p:cNvPr id="7" name="Picture 4" descr="http://www.ck12.org/ck12/images?id=149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33" y="3790723"/>
            <a:ext cx="3476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81600" y="6105298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Northern elephant seals hunted nearly to extinction in California</a:t>
            </a:r>
          </a:p>
        </p:txBody>
      </p:sp>
      <p:pic>
        <p:nvPicPr>
          <p:cNvPr id="38917" name="Picture 8" descr="23_10BottleneckEffect_3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9" y="4019232"/>
            <a:ext cx="4486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cs typeface="ＭＳ Ｐゴシック" charset="0"/>
              </a:rPr>
              <a:t>Founder Effect</a:t>
            </a:r>
            <a:endParaRPr lang="en-US" b="1" dirty="0">
              <a:solidFill>
                <a:srgbClr val="7030A0"/>
              </a:solidFill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 dirty="0" smtClean="0"/>
              <a:t>A few individuals isolated from larger population</a:t>
            </a:r>
          </a:p>
          <a:p>
            <a:r>
              <a:rPr lang="en-US" sz="2000" dirty="0"/>
              <a:t>This small population size means that the colony may have:</a:t>
            </a:r>
          </a:p>
          <a:p>
            <a:pPr lvl="1"/>
            <a:r>
              <a:rPr lang="en-US" sz="2000" dirty="0"/>
              <a:t>reduced genetic variation from the original population. </a:t>
            </a:r>
          </a:p>
          <a:p>
            <a:pPr lvl="1"/>
            <a:r>
              <a:rPr lang="en-US" sz="2000" dirty="0"/>
              <a:t>a non-random sample of the genes in the original population. </a:t>
            </a:r>
          </a:p>
          <a:p>
            <a:r>
              <a:rPr lang="en-US" altLang="en-US" sz="2000" dirty="0" smtClean="0"/>
              <a:t>Certain alleles under/over represented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75478" y="1163359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Polydactyly  in Amish population</a:t>
            </a:r>
          </a:p>
        </p:txBody>
      </p:sp>
      <p:pic>
        <p:nvPicPr>
          <p:cNvPr id="8" name="Picture 10" descr="http://cimg2.ck12.org/datastreams/f-d%3A6fa24bcc8bd92e91846b0aedfa9c5d111f13b877450ddb243c430e8e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728" y="1712540"/>
            <a:ext cx="4314825" cy="28289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04" y="595226"/>
            <a:ext cx="1784880" cy="1038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1" y="4715815"/>
            <a:ext cx="3690003" cy="18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Major Causes of Evolution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2113" y="1752600"/>
            <a:ext cx="5049837" cy="42576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#5 – Gene Flow (Immigration and Emigration)</a:t>
            </a:r>
          </a:p>
          <a:p>
            <a:pPr lvl="1"/>
            <a:r>
              <a:rPr lang="en-US" altLang="en-US" sz="2800" dirty="0" smtClean="0"/>
              <a:t>Movement of fertile individuals between populations</a:t>
            </a:r>
          </a:p>
          <a:p>
            <a:pPr lvl="1"/>
            <a:r>
              <a:rPr lang="en-US" altLang="en-US" sz="2800" dirty="0" smtClean="0"/>
              <a:t>Gain/lose alleles</a:t>
            </a:r>
          </a:p>
          <a:p>
            <a:pPr lvl="1"/>
            <a:r>
              <a:rPr lang="en-US" altLang="en-US" sz="2800" dirty="0" smtClean="0"/>
              <a:t>Reduce genetic differences between populations over time</a:t>
            </a:r>
          </a:p>
          <a:p>
            <a:pPr lvl="1"/>
            <a:endParaRPr lang="en-US" altLang="en-US" sz="2800" dirty="0" smtClean="0"/>
          </a:p>
        </p:txBody>
      </p:sp>
      <p:pic>
        <p:nvPicPr>
          <p:cNvPr id="5" name="Picture 2" descr="http://upload.wikimedia.org/wikipedia/commons/4/47/Gene_flow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4038600" cy="1909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3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 sz="2800" smtClean="0"/>
              <a:t>How does natural selection bring about adaptive evolution?</a:t>
            </a:r>
            <a:endParaRPr sz="280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04800" y="304800"/>
          <a:ext cx="8534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6713" y="1752600"/>
            <a:ext cx="8305800" cy="43735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Natural selection can alter frequency distribution of heritable traits in 3 ways: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Directional selection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Disruptive (diversifying) selection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ＭＳ Ｐゴシック" charset="0"/>
              </a:rPr>
              <a:t>Stabilizing selection</a:t>
            </a:r>
            <a:endParaRPr lang="en-US" sz="2800" dirty="0">
              <a:ea typeface="+mn-ea"/>
              <a:cs typeface="ＭＳ Ｐゴシック" charset="0"/>
            </a:endParaRPr>
          </a:p>
        </p:txBody>
      </p:sp>
      <p:pic>
        <p:nvPicPr>
          <p:cNvPr id="8" name="Picture 5" descr="disru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0650"/>
            <a:ext cx="4000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http://img.sparknotes.com/figures/A/a3aa6bb95c7d70781cc0089d17f9160f/direc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6700"/>
            <a:ext cx="4000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img.sparknotes.com/figures/A/a3aa6bb95c7d70781cc0089d17f9160f/stab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0650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98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en-US" sz="3600" dirty="0">
                <a:cs typeface="ＭＳ Ｐゴシック" charset="0"/>
              </a:rPr>
              <a:t>Natural selection can alter frequency distribution of heritable traits in 3 ways: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Selection favors certain genotypes by acting on the phenotypes of certain organisms</a:t>
            </a:r>
          </a:p>
          <a:p>
            <a:r>
              <a:rPr lang="en-US" dirty="0"/>
              <a:t>Three modes of selection:</a:t>
            </a:r>
          </a:p>
          <a:p>
            <a:pPr lvl="1"/>
            <a:r>
              <a:rPr lang="en-US" dirty="0" smtClean="0"/>
              <a:t>Directional- favors individuals at one end of the phenotypic range</a:t>
            </a:r>
            <a:endParaRPr lang="en-US" dirty="0"/>
          </a:p>
          <a:p>
            <a:pPr lvl="1"/>
            <a:r>
              <a:rPr lang="en-US" dirty="0" smtClean="0"/>
              <a:t>Disruptive/Diversifying- favors individuals at both extremes of the phenotypic range</a:t>
            </a:r>
            <a:endParaRPr lang="en-US" dirty="0"/>
          </a:p>
          <a:p>
            <a:pPr lvl="1"/>
            <a:r>
              <a:rPr lang="en-US" dirty="0" smtClean="0"/>
              <a:t>Stabilizing- favors intermediate variants and acts against extreme phenotypes</a:t>
            </a:r>
            <a:endParaRPr lang="en-US" dirty="0"/>
          </a:p>
        </p:txBody>
      </p:sp>
      <p:pic>
        <p:nvPicPr>
          <p:cNvPr id="6" name="Picture 2" descr="http://www.anselm.edu/homepage/jpitocch/genbi101/13_13NaturalSelectModes-L%20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657600" cy="265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958850"/>
            <a:ext cx="8229600" cy="1587500"/>
            <a:chOff x="0" y="0"/>
            <a:chExt cx="8229600" cy="158602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8229600" cy="15860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7788" y="77716"/>
              <a:ext cx="8074025" cy="14305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u="sng" dirty="0">
                  <a:solidFill>
                    <a:srgbClr val="660066"/>
                  </a:solidFill>
                </a:rPr>
                <a:t>Population genetics</a:t>
              </a:r>
              <a:r>
                <a:rPr lang="en-US" sz="3200" dirty="0"/>
                <a:t>: study of how populations change genetically over time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3279775"/>
            <a:ext cx="8229600" cy="2471738"/>
            <a:chOff x="0" y="2158960"/>
            <a:chExt cx="8229600" cy="2470951"/>
          </a:xfrm>
        </p:grpSpPr>
        <p:sp>
          <p:nvSpPr>
            <p:cNvPr id="8" name="Rounded Rectangle 7"/>
            <p:cNvSpPr/>
            <p:nvPr/>
          </p:nvSpPr>
          <p:spPr>
            <a:xfrm>
              <a:off x="0" y="2158960"/>
              <a:ext cx="8229600" cy="24709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0650" y="2279572"/>
              <a:ext cx="7988300" cy="222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u="sng" dirty="0">
                  <a:solidFill>
                    <a:srgbClr val="660066"/>
                  </a:solidFill>
                </a:rPr>
                <a:t>Population</a:t>
              </a:r>
              <a:r>
                <a:rPr lang="en-US" sz="3200" dirty="0"/>
                <a:t>: group of individuals that live in the same area and interbreed, producing fertile offspring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0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://cnx.org/content/m44586/latest/Figure_19_03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425183" cy="669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7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Sample Problem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8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Define the following examples as directional,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disruptive, or stabilizing selection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: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 smtClean="0">
                <a:latin typeface="Georgia" charset="0"/>
                <a:ea typeface="+mn-ea"/>
                <a:cs typeface="+mn-cs"/>
              </a:rPr>
              <a:t>Tiger cubs usually weigh 2-3 lbs. at birth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 smtClean="0">
                <a:latin typeface="Georgia" charset="0"/>
                <a:ea typeface="+mn-ea"/>
                <a:cs typeface="+mn-cs"/>
              </a:rPr>
              <a:t>Butterflies </a:t>
            </a:r>
            <a:r>
              <a:rPr lang="en-US" sz="2800" dirty="0">
                <a:latin typeface="Georgia" charset="0"/>
                <a:ea typeface="+mn-ea"/>
                <a:cs typeface="+mn-cs"/>
              </a:rPr>
              <a:t>in 2 different colors each represent a species distasteful to birds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Brightly colored birds mate more frequently than drab birds of same species</a:t>
            </a:r>
          </a:p>
          <a:p>
            <a:pPr marL="1181100" lvl="2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Trebuchet MS" charset="0"/>
              <a:buAutoNum type="alphaLcParenR"/>
              <a:defRPr/>
            </a:pPr>
            <a:r>
              <a:rPr lang="en-US" sz="2800" dirty="0">
                <a:latin typeface="Georgia" charset="0"/>
                <a:ea typeface="+mn-ea"/>
                <a:cs typeface="+mn-cs"/>
              </a:rPr>
              <a:t>Fossil evidence of horse size increasing over </a:t>
            </a:r>
            <a:r>
              <a:rPr lang="en-US" sz="2800" dirty="0" smtClean="0">
                <a:latin typeface="Georgia" charset="0"/>
                <a:ea typeface="+mn-ea"/>
                <a:cs typeface="+mn-cs"/>
              </a:rPr>
              <a:t>time</a:t>
            </a:r>
            <a:endParaRPr lang="en-US" sz="2800" dirty="0">
              <a:latin typeface="Georgia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0"/>
              </a:rPr>
              <a:t>Preserving genetic variation</a:t>
            </a:r>
            <a:endParaRPr lang="en-US" dirty="0"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Diploidy</a:t>
            </a:r>
            <a:r>
              <a:rPr lang="en-US" sz="2600" dirty="0" smtClean="0">
                <a:cs typeface="ＭＳ Ｐゴシック" charset="0"/>
              </a:rPr>
              <a:t>: hide recessive alleles that are less favorable</a:t>
            </a:r>
          </a:p>
          <a:p>
            <a:pPr>
              <a:defRPr/>
            </a:pPr>
            <a:r>
              <a:rPr lang="en-US" sz="2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0"/>
              </a:rPr>
              <a:t>Heterozygote advantage</a:t>
            </a:r>
            <a:r>
              <a:rPr lang="en-US" sz="2600" dirty="0" smtClean="0">
                <a:cs typeface="ＭＳ Ｐゴシック" charset="0"/>
              </a:rPr>
              <a:t>: greater fitness than </a:t>
            </a:r>
            <a:r>
              <a:rPr lang="en-US" sz="2600" dirty="0" err="1" smtClean="0">
                <a:cs typeface="ＭＳ Ｐゴシック" charset="0"/>
              </a:rPr>
              <a:t>homozygotes</a:t>
            </a:r>
            <a:endParaRPr lang="en-US" sz="2600" dirty="0" smtClean="0">
              <a:cs typeface="ＭＳ Ｐゴシック" charset="0"/>
            </a:endParaRPr>
          </a:p>
          <a:p>
            <a:pPr lvl="1">
              <a:defRPr/>
            </a:pPr>
            <a:r>
              <a:rPr lang="en-US" sz="2600" dirty="0" err="1" smtClean="0">
                <a:cs typeface="+mn-cs"/>
              </a:rPr>
              <a:t>eg</a:t>
            </a:r>
            <a:r>
              <a:rPr lang="en-US" sz="2600" dirty="0" smtClean="0">
                <a:cs typeface="+mn-cs"/>
              </a:rPr>
              <a:t>. Sickle cell disease</a:t>
            </a:r>
            <a:endParaRPr lang="en-US" sz="2600" dirty="0">
              <a:cs typeface="+mn-cs"/>
            </a:endParaRPr>
          </a:p>
        </p:txBody>
      </p:sp>
      <p:pic>
        <p:nvPicPr>
          <p:cNvPr id="77826" name="Picture 2" descr="http://www.frcblog.com/wp-content/uploads/2009/12/sicklecel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4348163"/>
            <a:ext cx="2676525" cy="216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3_17MalariaSickleCelMap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97" y="3486509"/>
            <a:ext cx="3258212" cy="2964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85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Natural selection cannot fashion perfect organisms.</a:t>
            </a:r>
            <a:endParaRPr lang="en-US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</a:rPr>
              <a:t>Selection can act only on existing variations.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</a:rPr>
              <a:t>Evolution is limited by historical constraints.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</a:rPr>
              <a:t>Adaptations are often compromises.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>
                <a:solidFill>
                  <a:srgbClr val="000000"/>
                </a:solidFill>
                <a:latin typeface="Arial" panose="020B0604020202020204" pitchFamily="34" charset="0"/>
              </a:rPr>
              <a:t>Chance, natural selection, and the environment interact.</a:t>
            </a:r>
          </a:p>
          <a:p>
            <a:pPr marL="622300" indent="-514350" eaLnBrk="1" hangingPunct="1"/>
            <a:endParaRPr lang="en-US" altLang="en-US" sz="280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441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you must know: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How mutation and sexual reproduction each produce genetic variation.</a:t>
            </a:r>
          </a:p>
          <a:p>
            <a:pPr eaLnBrk="1" hangingPunct="1"/>
            <a:r>
              <a:rPr lang="en-US" altLang="en-US" sz="2800" smtClean="0"/>
              <a:t>The conditions for Hardy-Weinberg equilibrium.</a:t>
            </a:r>
          </a:p>
          <a:p>
            <a:pPr eaLnBrk="1" hangingPunct="1"/>
            <a:r>
              <a:rPr lang="en-US" altLang="en-US" sz="2800" smtClean="0"/>
              <a:t>How to use the Hardy-Weinburg equation to calculate allelic frequencies and to test whether a population is evolving.</a:t>
            </a:r>
          </a:p>
        </p:txBody>
      </p:sp>
    </p:spTree>
    <p:extLst>
      <p:ext uri="{BB962C8B-B14F-4D97-AF65-F5344CB8AC3E}">
        <p14:creationId xmlns:p14="http://schemas.microsoft.com/office/powerpoint/2010/main" val="32234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Running Time: 14:03 min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HHMI Video: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Natural Selection in Humans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1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smtClean="0">
                <a:solidFill>
                  <a:srgbClr val="660066"/>
                </a:solidFill>
              </a:rPr>
              <a:t>Gene pool</a:t>
            </a:r>
            <a:r>
              <a:rPr lang="en-US" altLang="en-US" sz="2800" smtClean="0"/>
              <a:t>: all of the alleles for all genes in all the members of the population</a:t>
            </a:r>
          </a:p>
          <a:p>
            <a:pPr lvl="1" eaLnBrk="1" hangingPunct="1"/>
            <a:r>
              <a:rPr lang="en-US" altLang="en-US" sz="2800" smtClean="0"/>
              <a:t>Diploid species: 2 alleles for a gene (homozygous/heterozygous)</a:t>
            </a:r>
          </a:p>
          <a:p>
            <a:pPr eaLnBrk="1" hangingPunct="1"/>
            <a:r>
              <a:rPr lang="en-US" altLang="en-US" sz="2800" b="1" u="sng" smtClean="0">
                <a:solidFill>
                  <a:srgbClr val="660066"/>
                </a:solidFill>
              </a:rPr>
              <a:t>Fixed allele</a:t>
            </a:r>
            <a:r>
              <a:rPr lang="en-US" altLang="en-US" sz="2800" smtClean="0"/>
              <a:t>: all members of a population only have 1 allele for a particular trait</a:t>
            </a:r>
          </a:p>
          <a:p>
            <a:pPr lvl="1" eaLnBrk="1" hangingPunct="1"/>
            <a:r>
              <a:rPr lang="en-US" altLang="en-US" sz="2800" smtClean="0"/>
              <a:t>The more fixed alleles a population has, the LOWER the species’ diversity</a:t>
            </a:r>
          </a:p>
        </p:txBody>
      </p:sp>
    </p:spTree>
    <p:extLst>
      <p:ext uri="{BB962C8B-B14F-4D97-AF65-F5344CB8AC3E}">
        <p14:creationId xmlns:p14="http://schemas.microsoft.com/office/powerpoint/2010/main" val="26326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Hardy-Weinberg Principle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smtClean="0">
                <a:solidFill>
                  <a:srgbClr val="660066"/>
                </a:solidFill>
              </a:rPr>
              <a:t>Hardy-Weinberg Principle</a:t>
            </a:r>
            <a:r>
              <a:rPr lang="en-US" altLang="en-US" sz="2800" smtClean="0"/>
              <a:t>: The allele and genotype frequencies of a population will remain constant from generation to generation</a:t>
            </a:r>
            <a:endParaRPr lang="en-US" altLang="en-US" sz="2800" smtClean="0">
              <a:solidFill>
                <a:srgbClr val="660066"/>
              </a:solidFill>
            </a:endParaRPr>
          </a:p>
          <a:p>
            <a:pPr marL="411163" lvl="1" indent="0" eaLnBrk="1" hangingPunct="1">
              <a:buFont typeface="Arial" panose="020B0604020202020204" pitchFamily="34" charset="0"/>
              <a:buNone/>
            </a:pPr>
            <a:r>
              <a:rPr lang="en-US" altLang="en-US" sz="2800" i="1" smtClean="0">
                <a:solidFill>
                  <a:srgbClr val="0000FF"/>
                </a:solidFill>
              </a:rPr>
              <a:t>…UNLESS they are acted upon by forces </a:t>
            </a:r>
            <a:r>
              <a:rPr lang="en-US" altLang="en-US" sz="2800" smtClean="0"/>
              <a:t>other than Mendelian segregation and recombination of alleles</a:t>
            </a:r>
            <a:endParaRPr lang="en-US" altLang="en-US" sz="2800" b="1" u="sng" smtClean="0">
              <a:solidFill>
                <a:srgbClr val="786C71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en-US" sz="2800" b="1" u="sng" smtClean="0">
                <a:solidFill>
                  <a:srgbClr val="786C71"/>
                </a:solidFill>
              </a:rPr>
              <a:t>Equilibrium</a:t>
            </a:r>
            <a:r>
              <a:rPr lang="en-US" altLang="en-US" sz="2800" b="1" smtClean="0">
                <a:solidFill>
                  <a:srgbClr val="786C71"/>
                </a:solidFill>
              </a:rPr>
              <a:t> </a:t>
            </a:r>
            <a:r>
              <a:rPr lang="en-US" altLang="en-US" sz="2800" smtClean="0"/>
              <a:t>= allele and genotype frequencies remain </a:t>
            </a:r>
            <a:r>
              <a:rPr lang="en-US" altLang="en-US" sz="2800" i="1" smtClean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9458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Hardy-Weinberg Theorem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Hardy-Weinberg theorem describes a population that is not </a:t>
            </a:r>
            <a:r>
              <a:rPr lang="en-US" dirty="0" smtClean="0">
                <a:solidFill>
                  <a:srgbClr val="FF0000"/>
                </a:solidFill>
              </a:rPr>
              <a:t>evolving (this is rarely the case)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Can </a:t>
            </a:r>
            <a:r>
              <a:rPr lang="en-US" dirty="0"/>
              <a:t>be </a:t>
            </a:r>
            <a:r>
              <a:rPr lang="en-US" b="1" dirty="0"/>
              <a:t>used</a:t>
            </a:r>
            <a:r>
              <a:rPr lang="en-US" dirty="0"/>
              <a:t> to measure whether the observed genotype frequencies in a population differ from the </a:t>
            </a:r>
            <a:r>
              <a:rPr lang="en-US" dirty="0" smtClean="0"/>
              <a:t>frequencies </a:t>
            </a:r>
            <a:r>
              <a:rPr lang="en-US" b="1" dirty="0" smtClean="0"/>
              <a:t>predicted</a:t>
            </a:r>
            <a:r>
              <a:rPr lang="en-US" dirty="0"/>
              <a:t> by the </a:t>
            </a:r>
            <a:r>
              <a:rPr lang="en-US" b="1" dirty="0" smtClean="0"/>
              <a:t>equation (is the population changing?)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 descr="http://i1.ytimg.com/vi/oG7ob-MtO8c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848578" cy="294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Conditions for Hardy-Weinberg equilibrium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mutations.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Random mating.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natural selection.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Extremely large population size.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  <a:cs typeface="+mn-cs"/>
              </a:rPr>
              <a:t>No gene flow.</a:t>
            </a: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800" dirty="0">
              <a:ea typeface="+mn-ea"/>
              <a:cs typeface="+mn-cs"/>
            </a:endParaRPr>
          </a:p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If </a:t>
            </a:r>
            <a:r>
              <a:rPr lang="en-US" sz="2800" u="sng" dirty="0" smtClean="0">
                <a:ea typeface="+mn-ea"/>
                <a:cs typeface="+mn-cs"/>
              </a:rPr>
              <a:t>at least one</a:t>
            </a:r>
            <a:r>
              <a:rPr lang="en-US" sz="2800" dirty="0" smtClean="0">
                <a:ea typeface="+mn-ea"/>
                <a:cs typeface="+mn-cs"/>
              </a:rPr>
              <a:t> of these conditions 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NOT</a:t>
            </a:r>
            <a:r>
              <a:rPr lang="en-US" sz="2800" dirty="0" smtClean="0">
                <a:ea typeface="+mn-ea"/>
                <a:cs typeface="+mn-cs"/>
              </a:rPr>
              <a:t> met, then the population is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EVOLVING</a:t>
            </a:r>
            <a:r>
              <a:rPr lang="en-US" sz="2800" dirty="0" smtClean="0">
                <a:ea typeface="+mn-ea"/>
                <a:cs typeface="+mn-cs"/>
              </a:rPr>
              <a:t>!</a:t>
            </a: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Diagram 44"/>
          <p:cNvGraphicFramePr/>
          <p:nvPr/>
        </p:nvGraphicFramePr>
        <p:xfrm>
          <a:off x="473695" y="400703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Content Placeholder 42"/>
          <p:cNvSpPr>
            <a:spLocks noGrp="1"/>
          </p:cNvSpPr>
          <p:nvPr>
            <p:ph idx="4294967295"/>
          </p:nvPr>
        </p:nvSpPr>
        <p:spPr>
          <a:xfrm>
            <a:off x="473075" y="1757363"/>
            <a:ext cx="8229600" cy="4373562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en-US" altLang="en-US" sz="2800" u="sng" smtClean="0">
                <a:latin typeface="Georgia" panose="02040502050405020303" pitchFamily="18" charset="0"/>
              </a:rPr>
              <a:t>Allele Frequencies</a:t>
            </a:r>
            <a:r>
              <a:rPr lang="en-US" altLang="en-US" sz="2800" smtClean="0">
                <a:latin typeface="Georgia" panose="02040502050405020303" pitchFamily="18" charset="0"/>
              </a:rPr>
              <a:t>:</a:t>
            </a:r>
          </a:p>
          <a:p>
            <a:pPr eaLnBrk="1" hangingPunct="1"/>
            <a:r>
              <a:rPr lang="en-US" altLang="en-US" sz="2800" smtClean="0">
                <a:latin typeface="Georgia" panose="02040502050405020303" pitchFamily="18" charset="0"/>
              </a:rPr>
              <a:t>Gene with 2 alleles : p, q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en-US" sz="2800" smtClean="0">
                <a:latin typeface="Georgia" panose="02040502050405020303" pitchFamily="18" charset="0"/>
              </a:rPr>
              <a:t>		p = frequency of dominant allele (A)</a:t>
            </a:r>
            <a:r>
              <a:rPr lang="en-US" altLang="ja-JP" sz="2800" smtClean="0">
                <a:latin typeface="Georgia" panose="02040502050405020303" pitchFamily="18" charset="0"/>
              </a:rPr>
              <a:t>		q = frequency of recessive allele (a)</a:t>
            </a:r>
            <a:endParaRPr lang="en-US" altLang="en-US" sz="2800" smtClean="0">
              <a:latin typeface="Georgia" panose="02040502050405020303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022644" y="4419600"/>
            <a:ext cx="3666421" cy="1343721"/>
            <a:chOff x="3333" y="2469"/>
            <a:chExt cx="3241265" cy="1343721"/>
          </a:xfrm>
          <a:solidFill>
            <a:srgbClr val="002060"/>
          </a:solidFill>
        </p:grpSpPr>
        <p:sp>
          <p:nvSpPr>
            <p:cNvPr id="8" name="Rounded Rectangle 7"/>
            <p:cNvSpPr/>
            <p:nvPr/>
          </p:nvSpPr>
          <p:spPr>
            <a:xfrm>
              <a:off x="3333" y="2469"/>
              <a:ext cx="3241265" cy="1343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689" y="41825"/>
              <a:ext cx="3162553" cy="12650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400" dirty="0">
                  <a:solidFill>
                    <a:prstClr val="white"/>
                  </a:solidFill>
                </a:rPr>
                <a:t>p + q = 1</a:t>
              </a:r>
            </a:p>
          </p:txBody>
        </p:sp>
      </p:grp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5638800" y="4267200"/>
            <a:ext cx="2209800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Georgia" panose="02040502050405020303" pitchFamily="18" charset="0"/>
              </a:rPr>
              <a:t>Note: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Georgia" panose="02040502050405020303" pitchFamily="18" charset="0"/>
              </a:rPr>
              <a:t>1 – p = q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latin typeface="Georgia" panose="02040502050405020303" pitchFamily="18" charset="0"/>
              </a:rPr>
              <a:t>1 – q = p</a:t>
            </a:r>
          </a:p>
        </p:txBody>
      </p:sp>
    </p:spTree>
    <p:extLst>
      <p:ext uri="{BB962C8B-B14F-4D97-AF65-F5344CB8AC3E}">
        <p14:creationId xmlns:p14="http://schemas.microsoft.com/office/powerpoint/2010/main" val="26243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/>
          <p:cNvGraphicFramePr/>
          <p:nvPr/>
        </p:nvGraphicFramePr>
        <p:xfrm>
          <a:off x="490188" y="417199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idx="4294967295"/>
          </p:nvPr>
        </p:nvSpPr>
        <p:spPr>
          <a:xfrm>
            <a:off x="490538" y="1739900"/>
            <a:ext cx="8229600" cy="437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u="sng" dirty="0" smtClean="0">
                <a:latin typeface="Georgia"/>
                <a:ea typeface="+mn-ea"/>
                <a:cs typeface="Georgia"/>
              </a:rPr>
              <a:t>Genotypic Frequencies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Char char="•"/>
              <a:defRPr/>
            </a:pPr>
            <a:r>
              <a:rPr lang="en-US" sz="2800" dirty="0" smtClean="0">
                <a:latin typeface="Georgia"/>
                <a:ea typeface="+mn-ea"/>
                <a:cs typeface="Georgia"/>
              </a:rPr>
              <a:t>3 genotypes (AA, </a:t>
            </a:r>
            <a:r>
              <a:rPr lang="en-US" sz="2800" dirty="0" err="1" smtClean="0"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, </a:t>
            </a:r>
            <a:r>
              <a:rPr lang="en-US" sz="2800" dirty="0" err="1" smtClean="0"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endParaRPr lang="en-US" sz="2800" dirty="0" smtClean="0">
              <a:latin typeface="Georgia"/>
              <a:ea typeface="+mn-ea"/>
              <a:cs typeface="Georgia"/>
            </a:endParaRP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p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= AA (homozygous dominant)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2pq =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(heterozygous)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q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=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aa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/>
                <a:ea typeface="+mn-ea"/>
                <a:cs typeface="Georgia"/>
              </a:rPr>
              <a:t> (homozygous recessive)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1385754" y="3084661"/>
            <a:ext cx="6455265" cy="1539605"/>
            <a:chOff x="3333" y="2469"/>
            <a:chExt cx="3241265" cy="1343721"/>
          </a:xfrm>
          <a:solidFill>
            <a:srgbClr val="002060"/>
          </a:solidFill>
        </p:grpSpPr>
        <p:sp>
          <p:nvSpPr>
            <p:cNvPr id="32" name="Rounded Rectangle 31"/>
            <p:cNvSpPr/>
            <p:nvPr/>
          </p:nvSpPr>
          <p:spPr>
            <a:xfrm>
              <a:off x="3333" y="2469"/>
              <a:ext cx="3241265" cy="1343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2689" y="41825"/>
              <a:ext cx="3162553" cy="126500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5400" dirty="0">
                  <a:solidFill>
                    <a:prstClr val="white"/>
                  </a:solidFill>
                </a:rPr>
                <a:t>p</a:t>
              </a:r>
              <a:r>
                <a:rPr lang="en-US" sz="5400" baseline="30000" dirty="0">
                  <a:solidFill>
                    <a:prstClr val="white"/>
                  </a:solidFill>
                </a:rPr>
                <a:t>2</a:t>
              </a:r>
              <a:r>
                <a:rPr lang="en-US" sz="5400" dirty="0">
                  <a:solidFill>
                    <a:prstClr val="white"/>
                  </a:solidFill>
                </a:rPr>
                <a:t> + 2pq + q</a:t>
              </a:r>
              <a:r>
                <a:rPr lang="en-US" sz="5400" baseline="30000" dirty="0">
                  <a:solidFill>
                    <a:prstClr val="white"/>
                  </a:solidFill>
                </a:rPr>
                <a:t>2</a:t>
              </a:r>
              <a:r>
                <a:rPr lang="en-US" sz="5400" dirty="0">
                  <a:solidFill>
                    <a:prstClr val="white"/>
                  </a:solidFill>
                </a:rPr>
                <a:t>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9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4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5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6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7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36262</TotalTime>
  <Words>1216</Words>
  <Application>Microsoft Office PowerPoint</Application>
  <PresentationFormat>On-screen Show (4:3)</PresentationFormat>
  <Paragraphs>155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35</vt:i4>
      </vt:variant>
    </vt:vector>
  </HeadingPairs>
  <TitlesOfParts>
    <vt:vector size="65" baseType="lpstr">
      <vt:lpstr>Arial</vt:lpstr>
      <vt:lpstr>Book Antiqua</vt:lpstr>
      <vt:lpstr>Calibri</vt:lpstr>
      <vt:lpstr>Century Gothic</vt:lpstr>
      <vt:lpstr>Georgia</vt:lpstr>
      <vt:lpstr>ＭＳ Ｐゴシック</vt:lpstr>
      <vt:lpstr>ＭＳ Ｐゴシック</vt:lpstr>
      <vt:lpstr>Trebuchet MS</vt:lpstr>
      <vt:lpstr>Wingdings</vt:lpstr>
      <vt:lpstr>Office Theme</vt:lpstr>
      <vt:lpstr>1_Apothecary</vt:lpstr>
      <vt:lpstr>2_Apothecary</vt:lpstr>
      <vt:lpstr>6_Apothecary</vt:lpstr>
      <vt:lpstr>7_Apothecary</vt:lpstr>
      <vt:lpstr>8_Apothecary</vt:lpstr>
      <vt:lpstr>9_Apothecary</vt:lpstr>
      <vt:lpstr>11_Apothecary</vt:lpstr>
      <vt:lpstr>12_Apothecary</vt:lpstr>
      <vt:lpstr>13_Apothecary</vt:lpstr>
      <vt:lpstr>14_Apothecary</vt:lpstr>
      <vt:lpstr>15_Apothecary</vt:lpstr>
      <vt:lpstr>16_Apothecary</vt:lpstr>
      <vt:lpstr>17_Apothecary</vt:lpstr>
      <vt:lpstr>18_Apothecary</vt:lpstr>
      <vt:lpstr>19_Apothecary</vt:lpstr>
      <vt:lpstr>20_Apothecary</vt:lpstr>
      <vt:lpstr>24_Apothecary</vt:lpstr>
      <vt:lpstr>25_Apothecary</vt:lpstr>
      <vt:lpstr>26_Apothecary</vt:lpstr>
      <vt:lpstr>27_Apothecary</vt:lpstr>
      <vt:lpstr>The Evolution of Populations</vt:lpstr>
      <vt:lpstr>What you must know:</vt:lpstr>
      <vt:lpstr>PowerPoint Presentation</vt:lpstr>
      <vt:lpstr>PowerPoint Presentation</vt:lpstr>
      <vt:lpstr>Hardy-Weinberg Principle</vt:lpstr>
      <vt:lpstr>The Hardy-Weinberg Theorem</vt:lpstr>
      <vt:lpstr>Conditions for Hardy-Weinberg equilibrium</vt:lpstr>
      <vt:lpstr>PowerPoint Presentation</vt:lpstr>
      <vt:lpstr>PowerPoint Presentation</vt:lpstr>
      <vt:lpstr>Strategies for solving H-W Problems:</vt:lpstr>
      <vt:lpstr>Conditions for Hardy-Weinberg Equilibrium</vt:lpstr>
      <vt:lpstr>What you must know:</vt:lpstr>
      <vt:lpstr>Solving Hardy-Weinberg Problems</vt:lpstr>
      <vt:lpstr>Causes of evolution</vt:lpstr>
      <vt:lpstr>Genetics vocab review:</vt:lpstr>
      <vt:lpstr>PowerPoint Presentation</vt:lpstr>
      <vt:lpstr>Smallest unit of evolution</vt:lpstr>
      <vt:lpstr>PowerPoint Presentation</vt:lpstr>
      <vt:lpstr>1. Mutation</vt:lpstr>
      <vt:lpstr>Sexual selection</vt:lpstr>
      <vt:lpstr>Major Causes of Evolution</vt:lpstr>
      <vt:lpstr>Major Causes of Evolution</vt:lpstr>
      <vt:lpstr>PowerPoint Presentation</vt:lpstr>
      <vt:lpstr>Bottleneck Effect</vt:lpstr>
      <vt:lpstr>Founder Effect</vt:lpstr>
      <vt:lpstr>Major Causes of Evolution</vt:lpstr>
      <vt:lpstr>How does natural selection bring about adaptive evolution?</vt:lpstr>
      <vt:lpstr>PowerPoint Presentation</vt:lpstr>
      <vt:lpstr>Natural selection can alter frequency distribution of heritable traits in 3 ways:</vt:lpstr>
      <vt:lpstr>PowerPoint Presentation</vt:lpstr>
      <vt:lpstr>Sample Problem</vt:lpstr>
      <vt:lpstr>Preserving genetic variation</vt:lpstr>
      <vt:lpstr>Natural selection cannot fashion perfect organisms.</vt:lpstr>
      <vt:lpstr>What you must know:</vt:lpstr>
      <vt:lpstr>HHMI Video: Natural Selection in Humans</vt:lpstr>
    </vt:vector>
  </TitlesOfParts>
  <Company>Windows XP SP3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– Ch. 23</dc:title>
  <dc:creator>byrds</dc:creator>
  <cp:lastModifiedBy>Sara Byrd</cp:lastModifiedBy>
  <cp:revision>45</cp:revision>
  <dcterms:created xsi:type="dcterms:W3CDTF">2014-04-09T19:10:30Z</dcterms:created>
  <dcterms:modified xsi:type="dcterms:W3CDTF">2017-04-28T15:48:16Z</dcterms:modified>
</cp:coreProperties>
</file>