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734" r:id="rId5"/>
  </p:sldMasterIdLst>
  <p:notesMasterIdLst>
    <p:notesMasterId r:id="rId57"/>
  </p:notesMasterIdLst>
  <p:sldIdLst>
    <p:sldId id="256" r:id="rId6"/>
    <p:sldId id="351" r:id="rId7"/>
    <p:sldId id="385" r:id="rId8"/>
    <p:sldId id="352" r:id="rId9"/>
    <p:sldId id="353" r:id="rId10"/>
    <p:sldId id="263" r:id="rId11"/>
    <p:sldId id="266" r:id="rId12"/>
    <p:sldId id="354" r:id="rId13"/>
    <p:sldId id="386" r:id="rId14"/>
    <p:sldId id="387" r:id="rId15"/>
    <p:sldId id="269" r:id="rId16"/>
    <p:sldId id="388" r:id="rId17"/>
    <p:sldId id="389" r:id="rId18"/>
    <p:sldId id="390" r:id="rId19"/>
    <p:sldId id="401" r:id="rId20"/>
    <p:sldId id="341" r:id="rId21"/>
    <p:sldId id="340" r:id="rId22"/>
    <p:sldId id="391" r:id="rId23"/>
    <p:sldId id="392" r:id="rId24"/>
    <p:sldId id="344" r:id="rId25"/>
    <p:sldId id="358" r:id="rId26"/>
    <p:sldId id="395" r:id="rId27"/>
    <p:sldId id="361" r:id="rId28"/>
    <p:sldId id="398" r:id="rId29"/>
    <p:sldId id="396" r:id="rId30"/>
    <p:sldId id="372" r:id="rId31"/>
    <p:sldId id="373" r:id="rId32"/>
    <p:sldId id="418" r:id="rId33"/>
    <p:sldId id="419" r:id="rId34"/>
    <p:sldId id="420" r:id="rId35"/>
    <p:sldId id="421" r:id="rId36"/>
    <p:sldId id="379" r:id="rId37"/>
    <p:sldId id="376" r:id="rId38"/>
    <p:sldId id="377" r:id="rId39"/>
    <p:sldId id="384" r:id="rId40"/>
    <p:sldId id="406" r:id="rId41"/>
    <p:sldId id="407" r:id="rId42"/>
    <p:sldId id="408" r:id="rId43"/>
    <p:sldId id="363" r:id="rId44"/>
    <p:sldId id="364" r:id="rId45"/>
    <p:sldId id="365" r:id="rId46"/>
    <p:sldId id="409" r:id="rId47"/>
    <p:sldId id="410" r:id="rId48"/>
    <p:sldId id="411" r:id="rId49"/>
    <p:sldId id="412" r:id="rId50"/>
    <p:sldId id="413" r:id="rId51"/>
    <p:sldId id="414" r:id="rId52"/>
    <p:sldId id="415" r:id="rId53"/>
    <p:sldId id="416" r:id="rId54"/>
    <p:sldId id="362" r:id="rId55"/>
    <p:sldId id="40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4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B9400-93BC-413A-939D-232B5FAE193C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53DC-5F34-4F5A-8660-F6EC1A98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953DC-5F34-4F5A-8660-F6EC1A9870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2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2D174-5883-49B4-A141-FD6919FE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C236C0-B678-442F-B006-3D924AD76E62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BF0200-EE6B-47D8-826B-21131ADA619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4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33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0FE5-8242-42C2-8B96-71B262E5B1E6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3D28-C8E5-4E54-BD9F-E35AC7146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618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8D4-928A-43F5-89FA-A3E326802F9B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C70C-9968-4D30-A0A2-8D623FD80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38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5EC7-6BB4-4FDC-BC32-F2AC720088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5FF4-31E1-46EF-9A37-7EBE83CE3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30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5A3B7-D058-4FA5-B24B-E3257CF784C1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2BC394-4F12-4D7A-9087-69F9DF8D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23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D134FF-4DB4-4DAF-993D-160B24674A3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FDAA03-824C-4399-9C7C-C2F237D5E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768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22B-1BD0-40F9-862B-23D7C8B1BD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7036-29E9-42D8-9197-AA2257DB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70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0BBA-718F-432B-8717-3FE8DC19A6F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F7EE-8B4F-4361-AA72-E1CB5F567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7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6D04-FD29-432C-A364-B969A21C3037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F439-FA3B-46BF-A99B-4554CFFCA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836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F472-C79D-49B5-985F-7D40FFA321A0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91D-6AD1-476E-AA1F-FAC3EEB5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93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B4AE-3D3B-4072-A98E-BB1095E5F25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56A3-CD07-416E-92FA-F11A2FFA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235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C236C0-B678-442F-B006-3D924AD76E62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BF0200-EE6B-47D8-826B-21131ADA619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9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33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0FE5-8242-42C2-8B96-71B262E5B1E6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3D28-C8E5-4E54-BD9F-E35AC7146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55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8D4-928A-43F5-89FA-A3E326802F9B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C70C-9968-4D30-A0A2-8D623FD80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1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5EC7-6BB4-4FDC-BC32-F2AC720088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5FF4-31E1-46EF-9A37-7EBE83CE3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45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5A3B7-D058-4FA5-B24B-E3257CF784C1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2BC394-4F12-4D7A-9087-69F9DF8D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1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D134FF-4DB4-4DAF-993D-160B24674A3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FDAA03-824C-4399-9C7C-C2F237D5E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97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22B-1BD0-40F9-862B-23D7C8B1BD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7036-29E9-42D8-9197-AA2257DB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94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0BBA-718F-432B-8717-3FE8DC19A6F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F7EE-8B4F-4361-AA72-E1CB5F567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533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6D04-FD29-432C-A364-B969A21C3037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F439-FA3B-46BF-A99B-4554CFFCA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39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F472-C79D-49B5-985F-7D40FFA321A0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91D-6AD1-476E-AA1F-FAC3EEB5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597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B4AE-3D3B-4072-A98E-BB1095E5F25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56A3-CD07-416E-92FA-F11A2FFA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392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C236C0-B678-442F-B006-3D924AD76E62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BF0200-EE6B-47D8-826B-21131ADA619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42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33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0FE5-8242-42C2-8B96-71B262E5B1E6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3D28-C8E5-4E54-BD9F-E35AC7146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88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8D4-928A-43F5-89FA-A3E326802F9B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C70C-9968-4D30-A0A2-8D623FD80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525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5EC7-6BB4-4FDC-BC32-F2AC720088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5FF4-31E1-46EF-9A37-7EBE83CE3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042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5A3B7-D058-4FA5-B24B-E3257CF784C1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2BC394-4F12-4D7A-9087-69F9DF8D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D134FF-4DB4-4DAF-993D-160B24674A3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FDAA03-824C-4399-9C7C-C2F237D5E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227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22B-1BD0-40F9-862B-23D7C8B1BD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7036-29E9-42D8-9197-AA2257DB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72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0BBA-718F-432B-8717-3FE8DC19A6F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F7EE-8B4F-4361-AA72-E1CB5F567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851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6D04-FD29-432C-A364-B969A21C3037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F439-FA3B-46BF-A99B-4554CFFCA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229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F472-C79D-49B5-985F-7D40FFA321A0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91D-6AD1-476E-AA1F-FAC3EEB5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97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B4AE-3D3B-4072-A98E-BB1095E5F25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56A3-CD07-416E-92FA-F11A2FFA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31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C236C0-B678-442F-B006-3D924AD76E62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BF0200-EE6B-47D8-826B-21131ADA619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31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33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0FE5-8242-42C2-8B96-71B262E5B1E6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3D28-C8E5-4E54-BD9F-E35AC7146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91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8D4-928A-43F5-89FA-A3E326802F9B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C70C-9968-4D30-A0A2-8D623FD80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904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5EC7-6BB4-4FDC-BC32-F2AC720088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5FF4-31E1-46EF-9A37-7EBE83CE3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36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5A3B7-D058-4FA5-B24B-E3257CF784C1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2BC394-4F12-4D7A-9087-69F9DF8D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7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D134FF-4DB4-4DAF-993D-160B24674A3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FDAA03-824C-4399-9C7C-C2F237D5E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433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22B-1BD0-40F9-862B-23D7C8B1BDDD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7036-29E9-42D8-9197-AA2257DB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818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0BBA-718F-432B-8717-3FE8DC19A6F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F7EE-8B4F-4361-AA72-E1CB5F567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237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6D04-FD29-432C-A364-B969A21C3037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F439-FA3B-46BF-A99B-4554CFFCA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646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F472-C79D-49B5-985F-7D40FFA321A0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91D-6AD1-476E-AA1F-FAC3EEB5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034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B4AE-3D3B-4072-A98E-BB1095E5F25A}" type="datetimeFigureOut">
              <a:rPr lang="en-US" altLang="en-US">
                <a:solidFill>
                  <a:srgbClr val="438086"/>
                </a:solidFill>
              </a:rPr>
              <a:pPr>
                <a:defRPr/>
              </a:pPr>
              <a:t>4/12/2017</a:t>
            </a:fld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56A3-CD07-416E-92FA-F11A2FFA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0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0A57-905C-45E7-A178-9CA4B214CE9A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3E169-B88E-431D-80A5-C3945E8862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492AC-7363-4D95-863B-1BF6FDEB3E2A}" type="datetimeFigureOut">
              <a:rPr lang="en-US" altLang="en-US">
                <a:solidFill>
                  <a:srgbClr val="438086"/>
                </a:solidFill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4/12/2017</a:t>
            </a:fld>
            <a:endParaRPr lang="en-US" altLang="en-US">
              <a:solidFill>
                <a:srgbClr val="438086"/>
              </a:solidFill>
              <a:latin typeface="Times" panose="02020603050405020304" pitchFamily="18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2BFC5-3489-4D74-BBBA-5548837981C5}" type="slidenum">
              <a:rPr lang="en-US" altLang="en-US"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" panose="02020603050405020304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171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itchFamily="34" charset="-128"/>
          <a:cs typeface="MS PGothic" charset="0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MS PGothic" pitchFamily="34" charset="-128"/>
          <a:cs typeface="MS PGothic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492AC-7363-4D95-863B-1BF6FDEB3E2A}" type="datetimeFigureOut">
              <a:rPr lang="en-US" altLang="en-US">
                <a:solidFill>
                  <a:srgbClr val="438086"/>
                </a:solidFill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4/12/2017</a:t>
            </a:fld>
            <a:endParaRPr lang="en-US" altLang="en-US">
              <a:solidFill>
                <a:srgbClr val="438086"/>
              </a:solidFill>
              <a:latin typeface="Times" panose="02020603050405020304" pitchFamily="18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2BFC5-3489-4D74-BBBA-5548837981C5}" type="slidenum">
              <a:rPr lang="en-US" altLang="en-US"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" panose="02020603050405020304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898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itchFamily="34" charset="-128"/>
          <a:cs typeface="MS PGothic" charset="0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MS PGothic" pitchFamily="34" charset="-128"/>
          <a:cs typeface="MS PGothic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492AC-7363-4D95-863B-1BF6FDEB3E2A}" type="datetimeFigureOut">
              <a:rPr lang="en-US" altLang="en-US">
                <a:solidFill>
                  <a:srgbClr val="438086"/>
                </a:solidFill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4/12/2017</a:t>
            </a:fld>
            <a:endParaRPr lang="en-US" altLang="en-US">
              <a:solidFill>
                <a:srgbClr val="438086"/>
              </a:solidFill>
              <a:latin typeface="Times" panose="02020603050405020304" pitchFamily="18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2BFC5-3489-4D74-BBBA-5548837981C5}" type="slidenum">
              <a:rPr lang="en-US" altLang="en-US"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" panose="02020603050405020304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37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itchFamily="34" charset="-128"/>
          <a:cs typeface="MS PGothic" charset="0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MS PGothic" pitchFamily="34" charset="-128"/>
          <a:cs typeface="MS PGothic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492AC-7363-4D95-863B-1BF6FDEB3E2A}" type="datetimeFigureOut">
              <a:rPr lang="en-US" altLang="en-US">
                <a:solidFill>
                  <a:srgbClr val="438086"/>
                </a:solidFill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4/12/2017</a:t>
            </a:fld>
            <a:endParaRPr lang="en-US" altLang="en-US">
              <a:solidFill>
                <a:srgbClr val="438086"/>
              </a:solidFill>
              <a:latin typeface="Times" panose="02020603050405020304" pitchFamily="18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2BFC5-3489-4D74-BBBA-5548837981C5}" type="slidenum">
              <a:rPr lang="en-US" altLang="en-US">
                <a:latin typeface="Times" panose="02020603050405020304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" panose="02020603050405020304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4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itchFamily="34" charset="-128"/>
          <a:cs typeface="MS PGothic" charset="0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MS PGothic" pitchFamily="34" charset="-128"/>
          <a:cs typeface="MS PGothic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player_embedded&amp;v=e4cA0QY-DI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jIyms1BX4" TargetMode="External"/><Relationship Id="rId2" Type="http://schemas.openxmlformats.org/officeDocument/2006/relationships/hyperlink" Target="https://www.youtube.com/watch?v=McRYTC56DC4" TargetMode="Externa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www.youtube.com/watch?v=OWXoRSIxyIU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Notes – Ch. 55 &amp; 56 (Ecology and </a:t>
            </a:r>
            <a:r>
              <a:rPr lang="en-US" dirty="0"/>
              <a:t>C</a:t>
            </a:r>
            <a:r>
              <a:rPr lang="en-US" dirty="0" smtClean="0"/>
              <a:t>onservation </a:t>
            </a:r>
            <a:r>
              <a:rPr lang="en-US" dirty="0"/>
              <a:t>B</a:t>
            </a:r>
            <a:r>
              <a:rPr lang="en-US" dirty="0" smtClean="0"/>
              <a:t>iology)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Big Idea </a:t>
            </a:r>
            <a:r>
              <a:rPr lang="en-US" dirty="0" smtClean="0"/>
              <a:t>4, </a:t>
            </a:r>
            <a:r>
              <a:rPr lang="en-US" dirty="0" smtClean="0"/>
              <a:t>Essential knowledge 4.A.5</a:t>
            </a:r>
            <a:endParaRPr lang="en-US" dirty="0"/>
          </a:p>
        </p:txBody>
      </p:sp>
      <p:sp>
        <p:nvSpPr>
          <p:cNvPr id="1026" name="AutoShape 2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AutoShape 12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AutoShape 14" descr="https://docs.google.com/viewer?pid=sites&amp;srcid=c3Z2c2Qub3JnfGNob3V8Z3g6NzA3YzA0ZDg5Mzk0ZWRj&amp;docid=b16b24edaa6165e285931df681b77e38%7Cb16a688baa0c146f31e844dd2c832262&amp;a=bi&amp;pagenumber=2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0" name="AutoShape 16" descr="https://docs.google.com/viewer?pid=sites&amp;srcid=c3Z2c2Qub3JnfGNob3V8Z3g6NzA3YzA0ZDg5Mzk0ZWRj&amp;docid=b16b24edaa6165e285931df681b77e38%7Cb16a688baa0c146f31e844dd2c832262&amp;a=bi&amp;pagenumber=2&amp;w=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2" name="AutoShape 18" descr="https://docs.google.com/viewer?pid=sites&amp;srcid=c3Z2c2Qub3JnfGNob3V8Z3g6NzA3YzA0ZDg5Mzk0ZWRj&amp;docid=b16b24edaa6165e285931df681b77e38%7Cb16a688baa0c146f31e844dd2c832262&amp;a=bi&amp;pagenumber=4&amp;w=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26488"/>
            <a:ext cx="2575862" cy="169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08" descr="54_04NetPrimaryProduction_U.jpg                                0002A28E&#10;CS1-Vol.07                     BD7D9C2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16100"/>
            <a:ext cx="853598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257300" y="1871663"/>
            <a:ext cx="11652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Open ocean</a:t>
            </a:r>
          </a:p>
          <a:p>
            <a:r>
              <a:rPr lang="en-US" altLang="en-US" sz="1100" b="1" dirty="0">
                <a:latin typeface="Arial" panose="020B0604020202020204" pitchFamily="34" charset="0"/>
              </a:rPr>
              <a:t>Continental shelf</a:t>
            </a:r>
          </a:p>
        </p:txBody>
      </p:sp>
      <p:sp>
        <p:nvSpPr>
          <p:cNvPr id="25603" name="Text Box 18"/>
          <p:cNvSpPr txBox="1">
            <a:spLocks noChangeArrowheads="1"/>
          </p:cNvSpPr>
          <p:nvPr/>
        </p:nvSpPr>
        <p:spPr bwMode="auto">
          <a:xfrm>
            <a:off x="387350" y="2587625"/>
            <a:ext cx="20304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 dirty="0">
                <a:latin typeface="Arial" panose="020B0604020202020204" pitchFamily="34" charset="0"/>
              </a:rPr>
              <a:t>Upwelling zones</a:t>
            </a:r>
          </a:p>
          <a:p>
            <a:pPr algn="r"/>
            <a:r>
              <a:rPr lang="en-US" altLang="en-US" sz="1100" b="1" dirty="0">
                <a:latin typeface="Arial" panose="020B0604020202020204" pitchFamily="34" charset="0"/>
              </a:rPr>
              <a:t>Extreme desert, rock, sand, ice</a:t>
            </a:r>
          </a:p>
          <a:p>
            <a:pPr algn="r"/>
            <a:endParaRPr lang="en-US" altLang="en-US" sz="1100" b="1" dirty="0">
              <a:latin typeface="Arial" panose="020B0604020202020204" pitchFamily="34" charset="0"/>
            </a:endParaRPr>
          </a:p>
        </p:txBody>
      </p:sp>
      <p:sp>
        <p:nvSpPr>
          <p:cNvPr id="25604" name="Text Box 19"/>
          <p:cNvSpPr txBox="1">
            <a:spLocks noChangeArrowheads="1"/>
          </p:cNvSpPr>
          <p:nvPr/>
        </p:nvSpPr>
        <p:spPr bwMode="auto">
          <a:xfrm>
            <a:off x="1144588" y="4894263"/>
            <a:ext cx="12747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 dirty="0">
                <a:latin typeface="Arial" panose="020B0604020202020204" pitchFamily="34" charset="0"/>
              </a:rPr>
              <a:t>Swamp and marsh</a:t>
            </a:r>
          </a:p>
          <a:p>
            <a:pPr algn="r"/>
            <a:r>
              <a:rPr lang="en-US" altLang="en-US" sz="1100" b="1" dirty="0">
                <a:latin typeface="Arial" panose="020B0604020202020204" pitchFamily="34" charset="0"/>
              </a:rPr>
              <a:t>Lake and stream</a:t>
            </a:r>
          </a:p>
        </p:txBody>
      </p:sp>
      <p:sp>
        <p:nvSpPr>
          <p:cNvPr id="25605" name="Text Box 20"/>
          <p:cNvSpPr txBox="1">
            <a:spLocks noChangeArrowheads="1"/>
          </p:cNvSpPr>
          <p:nvPr/>
        </p:nvSpPr>
        <p:spPr bwMode="auto">
          <a:xfrm>
            <a:off x="498475" y="2941638"/>
            <a:ext cx="19192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 dirty="0">
                <a:latin typeface="Arial" panose="020B0604020202020204" pitchFamily="34" charset="0"/>
              </a:rPr>
              <a:t>Desert and </a:t>
            </a:r>
            <a:r>
              <a:rPr lang="en-US" altLang="en-US" sz="1100" b="1" dirty="0" err="1">
                <a:latin typeface="Arial" panose="020B0604020202020204" pitchFamily="34" charset="0"/>
              </a:rPr>
              <a:t>semidesert</a:t>
            </a:r>
            <a:r>
              <a:rPr lang="en-US" altLang="en-US" sz="1100" b="1">
                <a:latin typeface="Arial" panose="020B0604020202020204" pitchFamily="34" charset="0"/>
              </a:rPr>
              <a:t> scrub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Tropical rain forest</a:t>
            </a:r>
          </a:p>
        </p:txBody>
      </p:sp>
      <p:sp>
        <p:nvSpPr>
          <p:cNvPr id="25606" name="Text Box 21"/>
          <p:cNvSpPr txBox="1">
            <a:spLocks noChangeArrowheads="1"/>
          </p:cNvSpPr>
          <p:nvPr/>
        </p:nvSpPr>
        <p:spPr bwMode="auto">
          <a:xfrm>
            <a:off x="519113" y="4538663"/>
            <a:ext cx="1885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Temperate deciduous forest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Temperate evergreen forest</a:t>
            </a:r>
          </a:p>
          <a:p>
            <a:pPr algn="r"/>
            <a:endParaRPr lang="en-US" altLang="en-US" sz="1100" b="1">
              <a:latin typeface="Arial" panose="020B0604020202020204" pitchFamily="34" charset="0"/>
            </a:endParaRPr>
          </a:p>
        </p:txBody>
      </p:sp>
      <p:sp>
        <p:nvSpPr>
          <p:cNvPr id="25607" name="Text Box 22"/>
          <p:cNvSpPr txBox="1">
            <a:spLocks noChangeArrowheads="1"/>
          </p:cNvSpPr>
          <p:nvPr/>
        </p:nvSpPr>
        <p:spPr bwMode="auto">
          <a:xfrm>
            <a:off x="796925" y="4351338"/>
            <a:ext cx="160972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Tropical seasonal forest</a:t>
            </a:r>
          </a:p>
          <a:p>
            <a:pPr algn="r"/>
            <a:endParaRPr lang="en-US" altLang="en-US" sz="1100" b="1">
              <a:latin typeface="Arial" panose="020B0604020202020204" pitchFamily="34" charset="0"/>
            </a:endParaRPr>
          </a:p>
        </p:txBody>
      </p:sp>
      <p:sp>
        <p:nvSpPr>
          <p:cNvPr id="25608" name="Text Box 23"/>
          <p:cNvSpPr txBox="1">
            <a:spLocks noChangeArrowheads="1"/>
          </p:cNvSpPr>
          <p:nvPr/>
        </p:nvSpPr>
        <p:spPr bwMode="auto">
          <a:xfrm>
            <a:off x="1403350" y="3300413"/>
            <a:ext cx="1019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Savanna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Cultivated land</a:t>
            </a:r>
          </a:p>
        </p:txBody>
      </p:sp>
      <p:sp>
        <p:nvSpPr>
          <p:cNvPr id="25609" name="Text Box 24"/>
          <p:cNvSpPr txBox="1">
            <a:spLocks noChangeArrowheads="1"/>
          </p:cNvSpPr>
          <p:nvPr/>
        </p:nvSpPr>
        <p:spPr bwMode="auto">
          <a:xfrm>
            <a:off x="1028700" y="2232025"/>
            <a:ext cx="13954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Estuary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Algal beds and reefs</a:t>
            </a:r>
          </a:p>
        </p:txBody>
      </p:sp>
      <p:sp>
        <p:nvSpPr>
          <p:cNvPr id="25610" name="Text Box 25"/>
          <p:cNvSpPr txBox="1">
            <a:spLocks noChangeArrowheads="1"/>
          </p:cNvSpPr>
          <p:nvPr/>
        </p:nvSpPr>
        <p:spPr bwMode="auto">
          <a:xfrm>
            <a:off x="955675" y="3652838"/>
            <a:ext cx="14573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Boreal forest (taiga)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Temperate grassland</a:t>
            </a:r>
          </a:p>
          <a:p>
            <a:pPr algn="r"/>
            <a:endParaRPr lang="en-US" altLang="en-US" sz="1100" b="1">
              <a:latin typeface="Arial" panose="020B0604020202020204" pitchFamily="34" charset="0"/>
            </a:endParaRPr>
          </a:p>
        </p:txBody>
      </p:sp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781050" y="4005263"/>
            <a:ext cx="163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1100" b="1">
                <a:latin typeface="Arial" panose="020B0604020202020204" pitchFamily="34" charset="0"/>
              </a:rPr>
              <a:t>Woodland and shrubland</a:t>
            </a:r>
          </a:p>
          <a:p>
            <a:pPr algn="r"/>
            <a:r>
              <a:rPr lang="en-US" altLang="en-US" sz="1100" b="1">
                <a:latin typeface="Arial" panose="020B0604020202020204" pitchFamily="34" charset="0"/>
              </a:rPr>
              <a:t>Tundra</a:t>
            </a:r>
          </a:p>
        </p:txBody>
      </p:sp>
      <p:sp>
        <p:nvSpPr>
          <p:cNvPr id="25612" name="Text Box 27"/>
          <p:cNvSpPr txBox="1">
            <a:spLocks noChangeArrowheads="1"/>
          </p:cNvSpPr>
          <p:nvPr/>
        </p:nvSpPr>
        <p:spPr bwMode="auto">
          <a:xfrm>
            <a:off x="2598738" y="4910138"/>
            <a:ext cx="2460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0.4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0.4</a:t>
            </a:r>
          </a:p>
        </p:txBody>
      </p:sp>
      <p:sp>
        <p:nvSpPr>
          <p:cNvPr id="25613" name="Text Box 28"/>
          <p:cNvSpPr txBox="1">
            <a:spLocks noChangeArrowheads="1"/>
          </p:cNvSpPr>
          <p:nvPr/>
        </p:nvSpPr>
        <p:spPr bwMode="auto">
          <a:xfrm>
            <a:off x="2620963" y="472916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1.0</a:t>
            </a:r>
          </a:p>
        </p:txBody>
      </p:sp>
      <p:sp>
        <p:nvSpPr>
          <p:cNvPr id="25614" name="Text Box 29"/>
          <p:cNvSpPr txBox="1">
            <a:spLocks noChangeArrowheads="1"/>
          </p:cNvSpPr>
          <p:nvPr/>
        </p:nvSpPr>
        <p:spPr bwMode="auto">
          <a:xfrm>
            <a:off x="2614613" y="455136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1.3</a:t>
            </a:r>
          </a:p>
        </p:txBody>
      </p:sp>
      <p:sp>
        <p:nvSpPr>
          <p:cNvPr id="25615" name="Text Box 30"/>
          <p:cNvSpPr txBox="1">
            <a:spLocks noChangeArrowheads="1"/>
          </p:cNvSpPr>
          <p:nvPr/>
        </p:nvSpPr>
        <p:spPr bwMode="auto">
          <a:xfrm>
            <a:off x="2620963" y="436721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1.5</a:t>
            </a:r>
          </a:p>
        </p:txBody>
      </p:sp>
      <p:sp>
        <p:nvSpPr>
          <p:cNvPr id="25616" name="Text Box 31"/>
          <p:cNvSpPr txBox="1">
            <a:spLocks noChangeArrowheads="1"/>
          </p:cNvSpPr>
          <p:nvPr/>
        </p:nvSpPr>
        <p:spPr bwMode="auto">
          <a:xfrm>
            <a:off x="2627313" y="418941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1.6</a:t>
            </a:r>
          </a:p>
        </p:txBody>
      </p:sp>
      <p:sp>
        <p:nvSpPr>
          <p:cNvPr id="25617" name="Text Box 32"/>
          <p:cNvSpPr txBox="1">
            <a:spLocks noChangeArrowheads="1"/>
          </p:cNvSpPr>
          <p:nvPr/>
        </p:nvSpPr>
        <p:spPr bwMode="auto">
          <a:xfrm>
            <a:off x="2630488" y="401161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1.7</a:t>
            </a:r>
          </a:p>
        </p:txBody>
      </p:sp>
      <p:sp>
        <p:nvSpPr>
          <p:cNvPr id="25618" name="Text Box 33"/>
          <p:cNvSpPr txBox="1">
            <a:spLocks noChangeArrowheads="1"/>
          </p:cNvSpPr>
          <p:nvPr/>
        </p:nvSpPr>
        <p:spPr bwMode="auto">
          <a:xfrm>
            <a:off x="2636838" y="383381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1.8</a:t>
            </a:r>
          </a:p>
        </p:txBody>
      </p:sp>
      <p:sp>
        <p:nvSpPr>
          <p:cNvPr id="25619" name="Text Box 34"/>
          <p:cNvSpPr txBox="1">
            <a:spLocks noChangeArrowheads="1"/>
          </p:cNvSpPr>
          <p:nvPr/>
        </p:nvSpPr>
        <p:spPr bwMode="auto">
          <a:xfrm>
            <a:off x="2649538" y="3652838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2.4</a:t>
            </a:r>
          </a:p>
        </p:txBody>
      </p:sp>
      <p:sp>
        <p:nvSpPr>
          <p:cNvPr id="25620" name="Text Box 35"/>
          <p:cNvSpPr txBox="1">
            <a:spLocks noChangeArrowheads="1"/>
          </p:cNvSpPr>
          <p:nvPr/>
        </p:nvSpPr>
        <p:spPr bwMode="auto">
          <a:xfrm>
            <a:off x="2659063" y="348456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2.7</a:t>
            </a:r>
          </a:p>
        </p:txBody>
      </p:sp>
      <p:sp>
        <p:nvSpPr>
          <p:cNvPr id="25621" name="Text Box 36"/>
          <p:cNvSpPr txBox="1">
            <a:spLocks noChangeArrowheads="1"/>
          </p:cNvSpPr>
          <p:nvPr/>
        </p:nvSpPr>
        <p:spPr bwMode="auto">
          <a:xfrm>
            <a:off x="2671763" y="330041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2.9</a:t>
            </a:r>
          </a:p>
        </p:txBody>
      </p:sp>
      <p:sp>
        <p:nvSpPr>
          <p:cNvPr id="25622" name="Text Box 37"/>
          <p:cNvSpPr txBox="1">
            <a:spLocks noChangeArrowheads="1"/>
          </p:cNvSpPr>
          <p:nvPr/>
        </p:nvSpPr>
        <p:spPr bwMode="auto">
          <a:xfrm>
            <a:off x="2681288" y="312896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3.3</a:t>
            </a:r>
          </a:p>
        </p:txBody>
      </p:sp>
      <p:sp>
        <p:nvSpPr>
          <p:cNvPr id="25623" name="Text Box 38"/>
          <p:cNvSpPr txBox="1">
            <a:spLocks noChangeArrowheads="1"/>
          </p:cNvSpPr>
          <p:nvPr/>
        </p:nvSpPr>
        <p:spPr bwMode="auto">
          <a:xfrm>
            <a:off x="2687638" y="2951163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3.5</a:t>
            </a:r>
          </a:p>
        </p:txBody>
      </p:sp>
      <p:sp>
        <p:nvSpPr>
          <p:cNvPr id="25624" name="Text Box 39"/>
          <p:cNvSpPr txBox="1">
            <a:spLocks noChangeArrowheads="1"/>
          </p:cNvSpPr>
          <p:nvPr/>
        </p:nvSpPr>
        <p:spPr bwMode="auto">
          <a:xfrm>
            <a:off x="2725738" y="2770188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4.7</a:t>
            </a:r>
          </a:p>
        </p:txBody>
      </p:sp>
      <p:sp>
        <p:nvSpPr>
          <p:cNvPr id="25625" name="Text Box 40"/>
          <p:cNvSpPr txBox="1">
            <a:spLocks noChangeArrowheads="1"/>
          </p:cNvSpPr>
          <p:nvPr/>
        </p:nvSpPr>
        <p:spPr bwMode="auto">
          <a:xfrm>
            <a:off x="2589213" y="2243138"/>
            <a:ext cx="233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0.3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0.1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25626" name="Text Box 41"/>
          <p:cNvSpPr txBox="1">
            <a:spLocks noChangeArrowheads="1"/>
          </p:cNvSpPr>
          <p:nvPr/>
        </p:nvSpPr>
        <p:spPr bwMode="auto">
          <a:xfrm>
            <a:off x="2728913" y="2058988"/>
            <a:ext cx="24288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5.2</a:t>
            </a:r>
          </a:p>
        </p:txBody>
      </p:sp>
      <p:sp>
        <p:nvSpPr>
          <p:cNvPr id="25627" name="Text Box 42"/>
          <p:cNvSpPr txBox="1">
            <a:spLocks noChangeArrowheads="1"/>
          </p:cNvSpPr>
          <p:nvPr/>
        </p:nvSpPr>
        <p:spPr bwMode="auto">
          <a:xfrm>
            <a:off x="4106863" y="1881188"/>
            <a:ext cx="2905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solidFill>
                  <a:schemeClr val="bg1"/>
                </a:solidFill>
                <a:latin typeface="Arial" panose="020B0604020202020204" pitchFamily="34" charset="0"/>
              </a:rPr>
              <a:t>65.0</a:t>
            </a:r>
          </a:p>
        </p:txBody>
      </p:sp>
      <p:sp>
        <p:nvSpPr>
          <p:cNvPr id="25628" name="Text Box 43"/>
          <p:cNvSpPr txBox="1">
            <a:spLocks noChangeArrowheads="1"/>
          </p:cNvSpPr>
          <p:nvPr/>
        </p:nvSpPr>
        <p:spPr bwMode="auto">
          <a:xfrm>
            <a:off x="1076325" y="6200775"/>
            <a:ext cx="18145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Freshwater (on continents)</a:t>
            </a:r>
          </a:p>
        </p:txBody>
      </p:sp>
      <p:sp>
        <p:nvSpPr>
          <p:cNvPr id="25629" name="Text Box 44"/>
          <p:cNvSpPr txBox="1">
            <a:spLocks noChangeArrowheads="1"/>
          </p:cNvSpPr>
          <p:nvPr/>
        </p:nvSpPr>
        <p:spPr bwMode="auto">
          <a:xfrm>
            <a:off x="1069975" y="5988050"/>
            <a:ext cx="712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Terrestrial</a:t>
            </a:r>
          </a:p>
        </p:txBody>
      </p:sp>
      <p:sp>
        <p:nvSpPr>
          <p:cNvPr id="25630" name="Text Box 45"/>
          <p:cNvSpPr txBox="1">
            <a:spLocks noChangeArrowheads="1"/>
          </p:cNvSpPr>
          <p:nvPr/>
        </p:nvSpPr>
        <p:spPr bwMode="auto">
          <a:xfrm>
            <a:off x="1073150" y="5791200"/>
            <a:ext cx="712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Marine</a:t>
            </a:r>
          </a:p>
        </p:txBody>
      </p:sp>
      <p:sp>
        <p:nvSpPr>
          <p:cNvPr id="25631" name="Text Box 46"/>
          <p:cNvSpPr txBox="1">
            <a:spLocks noChangeArrowheads="1"/>
          </p:cNvSpPr>
          <p:nvPr/>
        </p:nvSpPr>
        <p:spPr bwMode="auto">
          <a:xfrm>
            <a:off x="1244600" y="5480050"/>
            <a:ext cx="2809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Key</a:t>
            </a:r>
          </a:p>
        </p:txBody>
      </p:sp>
      <p:sp>
        <p:nvSpPr>
          <p:cNvPr id="25632" name="Text Box 47"/>
          <p:cNvSpPr txBox="1">
            <a:spLocks noChangeArrowheads="1"/>
          </p:cNvSpPr>
          <p:nvPr/>
        </p:nvSpPr>
        <p:spPr bwMode="auto">
          <a:xfrm>
            <a:off x="2708275" y="5508625"/>
            <a:ext cx="14779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Percentage of Earth</a:t>
            </a:r>
            <a:r>
              <a:rPr lang="ja-JP" altLang="en-US" sz="1100" b="1">
                <a:latin typeface="Arial" panose="020B0604020202020204" pitchFamily="34" charset="0"/>
              </a:rPr>
              <a:t>’</a:t>
            </a:r>
            <a:r>
              <a:rPr lang="en-US" altLang="ja-JP" sz="1100" b="1">
                <a:latin typeface="Arial" panose="020B0604020202020204" pitchFamily="34" charset="0"/>
              </a:rPr>
              <a:t>s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surface area</a:t>
            </a:r>
          </a:p>
        </p:txBody>
      </p:sp>
      <p:sp>
        <p:nvSpPr>
          <p:cNvPr id="25633" name="Text Box 48"/>
          <p:cNvSpPr txBox="1">
            <a:spLocks noChangeArrowheads="1"/>
          </p:cNvSpPr>
          <p:nvPr/>
        </p:nvSpPr>
        <p:spPr bwMode="auto">
          <a:xfrm>
            <a:off x="4895850" y="5508625"/>
            <a:ext cx="14779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Average net primary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production (g/m</a:t>
            </a:r>
            <a:r>
              <a:rPr lang="en-US" altLang="en-US" sz="1100" b="1" baseline="30000">
                <a:latin typeface="Arial" panose="020B0604020202020204" pitchFamily="34" charset="0"/>
              </a:rPr>
              <a:t>2</a:t>
            </a:r>
            <a:r>
              <a:rPr lang="en-US" altLang="en-US" sz="1100" b="1">
                <a:latin typeface="Arial" panose="020B0604020202020204" pitchFamily="34" charset="0"/>
              </a:rPr>
              <a:t>/yr)</a:t>
            </a:r>
          </a:p>
        </p:txBody>
      </p:sp>
      <p:sp>
        <p:nvSpPr>
          <p:cNvPr id="25634" name="Text Box 49"/>
          <p:cNvSpPr txBox="1">
            <a:spLocks noChangeArrowheads="1"/>
          </p:cNvSpPr>
          <p:nvPr/>
        </p:nvSpPr>
        <p:spPr bwMode="auto">
          <a:xfrm>
            <a:off x="4246563" y="5319713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60</a:t>
            </a:r>
          </a:p>
        </p:txBody>
      </p:sp>
      <p:sp>
        <p:nvSpPr>
          <p:cNvPr id="25635" name="Text Box 50"/>
          <p:cNvSpPr txBox="1">
            <a:spLocks noChangeArrowheads="1"/>
          </p:cNvSpPr>
          <p:nvPr/>
        </p:nvSpPr>
        <p:spPr bwMode="auto">
          <a:xfrm>
            <a:off x="3951288" y="5316538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25636" name="Text Box 51"/>
          <p:cNvSpPr txBox="1">
            <a:spLocks noChangeArrowheads="1"/>
          </p:cNvSpPr>
          <p:nvPr/>
        </p:nvSpPr>
        <p:spPr bwMode="auto">
          <a:xfrm>
            <a:off x="3652838" y="5319713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25637" name="Text Box 52"/>
          <p:cNvSpPr txBox="1">
            <a:spLocks noChangeArrowheads="1"/>
          </p:cNvSpPr>
          <p:nvPr/>
        </p:nvSpPr>
        <p:spPr bwMode="auto">
          <a:xfrm>
            <a:off x="3341688" y="5322888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25638" name="Text Box 53"/>
          <p:cNvSpPr txBox="1">
            <a:spLocks noChangeArrowheads="1"/>
          </p:cNvSpPr>
          <p:nvPr/>
        </p:nvSpPr>
        <p:spPr bwMode="auto">
          <a:xfrm>
            <a:off x="3046413" y="5316538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25639" name="Text Box 54"/>
          <p:cNvSpPr txBox="1">
            <a:spLocks noChangeArrowheads="1"/>
          </p:cNvSpPr>
          <p:nvPr/>
        </p:nvSpPr>
        <p:spPr bwMode="auto">
          <a:xfrm>
            <a:off x="2744788" y="5322888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5640" name="Text Box 55"/>
          <p:cNvSpPr txBox="1">
            <a:spLocks noChangeArrowheads="1"/>
          </p:cNvSpPr>
          <p:nvPr/>
        </p:nvSpPr>
        <p:spPr bwMode="auto">
          <a:xfrm>
            <a:off x="2484438" y="5316538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641" name="Text Box 56"/>
          <p:cNvSpPr txBox="1">
            <a:spLocks noChangeArrowheads="1"/>
          </p:cNvSpPr>
          <p:nvPr/>
        </p:nvSpPr>
        <p:spPr bwMode="auto">
          <a:xfrm>
            <a:off x="6246813" y="5326063"/>
            <a:ext cx="3921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2,500</a:t>
            </a:r>
          </a:p>
        </p:txBody>
      </p:sp>
      <p:sp>
        <p:nvSpPr>
          <p:cNvPr id="25642" name="Text Box 57"/>
          <p:cNvSpPr txBox="1">
            <a:spLocks noChangeArrowheads="1"/>
          </p:cNvSpPr>
          <p:nvPr/>
        </p:nvSpPr>
        <p:spPr bwMode="auto">
          <a:xfrm>
            <a:off x="5891213" y="5329238"/>
            <a:ext cx="3921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2,000</a:t>
            </a:r>
          </a:p>
        </p:txBody>
      </p:sp>
      <p:sp>
        <p:nvSpPr>
          <p:cNvPr id="25643" name="Text Box 58"/>
          <p:cNvSpPr txBox="1">
            <a:spLocks noChangeArrowheads="1"/>
          </p:cNvSpPr>
          <p:nvPr/>
        </p:nvSpPr>
        <p:spPr bwMode="auto">
          <a:xfrm>
            <a:off x="5535613" y="5329238"/>
            <a:ext cx="3921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1,500</a:t>
            </a:r>
          </a:p>
        </p:txBody>
      </p:sp>
      <p:sp>
        <p:nvSpPr>
          <p:cNvPr id="25644" name="Text Box 59"/>
          <p:cNvSpPr txBox="1">
            <a:spLocks noChangeArrowheads="1"/>
          </p:cNvSpPr>
          <p:nvPr/>
        </p:nvSpPr>
        <p:spPr bwMode="auto">
          <a:xfrm>
            <a:off x="5205413" y="5326063"/>
            <a:ext cx="3921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1,000</a:t>
            </a:r>
          </a:p>
        </p:txBody>
      </p:sp>
      <p:sp>
        <p:nvSpPr>
          <p:cNvPr id="25645" name="Text Box 60"/>
          <p:cNvSpPr txBox="1">
            <a:spLocks noChangeArrowheads="1"/>
          </p:cNvSpPr>
          <p:nvPr/>
        </p:nvSpPr>
        <p:spPr bwMode="auto">
          <a:xfrm>
            <a:off x="4932363" y="5329238"/>
            <a:ext cx="271462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500</a:t>
            </a:r>
          </a:p>
        </p:txBody>
      </p:sp>
      <p:sp>
        <p:nvSpPr>
          <p:cNvPr id="25646" name="Text Box 61"/>
          <p:cNvSpPr txBox="1">
            <a:spLocks noChangeArrowheads="1"/>
          </p:cNvSpPr>
          <p:nvPr/>
        </p:nvSpPr>
        <p:spPr bwMode="auto">
          <a:xfrm>
            <a:off x="4652963" y="5326063"/>
            <a:ext cx="1635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0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647" name="Text Box 62"/>
          <p:cNvSpPr txBox="1">
            <a:spLocks noChangeArrowheads="1"/>
          </p:cNvSpPr>
          <p:nvPr/>
        </p:nvSpPr>
        <p:spPr bwMode="auto">
          <a:xfrm>
            <a:off x="7048500" y="5511800"/>
            <a:ext cx="17605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Percentage of Earth</a:t>
            </a:r>
            <a:r>
              <a:rPr lang="ja-JP" altLang="en-US" sz="1100" b="1">
                <a:latin typeface="Arial" panose="020B0604020202020204" pitchFamily="34" charset="0"/>
              </a:rPr>
              <a:t>’</a:t>
            </a:r>
            <a:r>
              <a:rPr lang="en-US" altLang="ja-JP" sz="1100" b="1">
                <a:latin typeface="Arial" panose="020B0604020202020204" pitchFamily="34" charset="0"/>
              </a:rPr>
              <a:t>s net</a:t>
            </a:r>
          </a:p>
          <a:p>
            <a:r>
              <a:rPr lang="en-US" altLang="en-US" sz="1100" b="1">
                <a:latin typeface="Arial" panose="020B0604020202020204" pitchFamily="34" charset="0"/>
              </a:rPr>
              <a:t>primary production</a:t>
            </a:r>
          </a:p>
        </p:txBody>
      </p:sp>
      <p:sp>
        <p:nvSpPr>
          <p:cNvPr id="25648" name="Text Box 63"/>
          <p:cNvSpPr txBox="1">
            <a:spLocks noChangeArrowheads="1"/>
          </p:cNvSpPr>
          <p:nvPr/>
        </p:nvSpPr>
        <p:spPr bwMode="auto">
          <a:xfrm>
            <a:off x="8491538" y="5324475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25649" name="Text Box 64"/>
          <p:cNvSpPr txBox="1">
            <a:spLocks noChangeArrowheads="1"/>
          </p:cNvSpPr>
          <p:nvPr/>
        </p:nvSpPr>
        <p:spPr bwMode="auto">
          <a:xfrm>
            <a:off x="8142288" y="5314950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25650" name="Text Box 65"/>
          <p:cNvSpPr txBox="1">
            <a:spLocks noChangeArrowheads="1"/>
          </p:cNvSpPr>
          <p:nvPr/>
        </p:nvSpPr>
        <p:spPr bwMode="auto">
          <a:xfrm>
            <a:off x="7808913" y="5318125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651" name="Text Box 66"/>
          <p:cNvSpPr txBox="1">
            <a:spLocks noChangeArrowheads="1"/>
          </p:cNvSpPr>
          <p:nvPr/>
        </p:nvSpPr>
        <p:spPr bwMode="auto">
          <a:xfrm>
            <a:off x="7453313" y="5321300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5652" name="Text Box 67"/>
          <p:cNvSpPr txBox="1">
            <a:spLocks noChangeArrowheads="1"/>
          </p:cNvSpPr>
          <p:nvPr/>
        </p:nvSpPr>
        <p:spPr bwMode="auto">
          <a:xfrm>
            <a:off x="7113588" y="5324475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5653" name="Text Box 68"/>
          <p:cNvSpPr txBox="1">
            <a:spLocks noChangeArrowheads="1"/>
          </p:cNvSpPr>
          <p:nvPr/>
        </p:nvSpPr>
        <p:spPr bwMode="auto">
          <a:xfrm>
            <a:off x="6815138" y="5318125"/>
            <a:ext cx="16351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654" name="Text Box 69"/>
          <p:cNvSpPr txBox="1">
            <a:spLocks noChangeArrowheads="1"/>
          </p:cNvSpPr>
          <p:nvPr/>
        </p:nvSpPr>
        <p:spPr bwMode="auto">
          <a:xfrm>
            <a:off x="4829175" y="1873250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125</a:t>
            </a:r>
          </a:p>
        </p:txBody>
      </p:sp>
      <p:sp>
        <p:nvSpPr>
          <p:cNvPr id="25655" name="Text Box 70"/>
          <p:cNvSpPr txBox="1">
            <a:spLocks noChangeArrowheads="1"/>
          </p:cNvSpPr>
          <p:nvPr/>
        </p:nvSpPr>
        <p:spPr bwMode="auto">
          <a:xfrm>
            <a:off x="6029325" y="2422525"/>
            <a:ext cx="363538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solidFill>
                  <a:schemeClr val="bg1"/>
                </a:solidFill>
                <a:latin typeface="Arial" panose="020B0604020202020204" pitchFamily="34" charset="0"/>
              </a:rPr>
              <a:t>2,500</a:t>
            </a:r>
          </a:p>
        </p:txBody>
      </p:sp>
      <p:sp>
        <p:nvSpPr>
          <p:cNvPr id="25656" name="Text Box 71"/>
          <p:cNvSpPr txBox="1">
            <a:spLocks noChangeArrowheads="1"/>
          </p:cNvSpPr>
          <p:nvPr/>
        </p:nvSpPr>
        <p:spPr bwMode="auto">
          <a:xfrm>
            <a:off x="4972050" y="2051050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360</a:t>
            </a:r>
          </a:p>
        </p:txBody>
      </p:sp>
      <p:sp>
        <p:nvSpPr>
          <p:cNvPr id="25657" name="Text Box 72"/>
          <p:cNvSpPr txBox="1">
            <a:spLocks noChangeArrowheads="1"/>
          </p:cNvSpPr>
          <p:nvPr/>
        </p:nvSpPr>
        <p:spPr bwMode="auto">
          <a:xfrm>
            <a:off x="5749925" y="2225675"/>
            <a:ext cx="376238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1,500</a:t>
            </a:r>
          </a:p>
        </p:txBody>
      </p:sp>
      <p:sp>
        <p:nvSpPr>
          <p:cNvPr id="25658" name="Text Box 73"/>
          <p:cNvSpPr txBox="1">
            <a:spLocks noChangeArrowheads="1"/>
          </p:cNvSpPr>
          <p:nvPr/>
        </p:nvSpPr>
        <p:spPr bwMode="auto">
          <a:xfrm>
            <a:off x="5067300" y="2603500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500</a:t>
            </a:r>
          </a:p>
        </p:txBody>
      </p:sp>
      <p:sp>
        <p:nvSpPr>
          <p:cNvPr id="25659" name="Text Box 74"/>
          <p:cNvSpPr txBox="1">
            <a:spLocks noChangeArrowheads="1"/>
          </p:cNvSpPr>
          <p:nvPr/>
        </p:nvSpPr>
        <p:spPr bwMode="auto">
          <a:xfrm>
            <a:off x="4727575" y="2778125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3.0</a:t>
            </a:r>
          </a:p>
        </p:txBody>
      </p:sp>
      <p:sp>
        <p:nvSpPr>
          <p:cNvPr id="25660" name="Text Box 75"/>
          <p:cNvSpPr txBox="1">
            <a:spLocks noChangeArrowheads="1"/>
          </p:cNvSpPr>
          <p:nvPr/>
        </p:nvSpPr>
        <p:spPr bwMode="auto">
          <a:xfrm>
            <a:off x="4791075" y="2952750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90</a:t>
            </a:r>
          </a:p>
        </p:txBody>
      </p:sp>
      <p:sp>
        <p:nvSpPr>
          <p:cNvPr id="25661" name="Text Box 76"/>
          <p:cNvSpPr txBox="1">
            <a:spLocks noChangeArrowheads="1"/>
          </p:cNvSpPr>
          <p:nvPr/>
        </p:nvSpPr>
        <p:spPr bwMode="auto">
          <a:xfrm>
            <a:off x="5337175" y="3314700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900</a:t>
            </a:r>
          </a:p>
        </p:txBody>
      </p:sp>
      <p:sp>
        <p:nvSpPr>
          <p:cNvPr id="25662" name="Text Box 77"/>
          <p:cNvSpPr txBox="1">
            <a:spLocks noChangeArrowheads="1"/>
          </p:cNvSpPr>
          <p:nvPr/>
        </p:nvSpPr>
        <p:spPr bwMode="auto">
          <a:xfrm>
            <a:off x="5133975" y="3489325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600</a:t>
            </a:r>
          </a:p>
        </p:txBody>
      </p:sp>
      <p:sp>
        <p:nvSpPr>
          <p:cNvPr id="25663" name="Text Box 78"/>
          <p:cNvSpPr txBox="1">
            <a:spLocks noChangeArrowheads="1"/>
          </p:cNvSpPr>
          <p:nvPr/>
        </p:nvSpPr>
        <p:spPr bwMode="auto">
          <a:xfrm>
            <a:off x="5273675" y="3667125"/>
            <a:ext cx="2428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800</a:t>
            </a:r>
          </a:p>
        </p:txBody>
      </p:sp>
      <p:sp>
        <p:nvSpPr>
          <p:cNvPr id="25664" name="Text Box 79"/>
          <p:cNvSpPr txBox="1">
            <a:spLocks noChangeArrowheads="1"/>
          </p:cNvSpPr>
          <p:nvPr/>
        </p:nvSpPr>
        <p:spPr bwMode="auto">
          <a:xfrm>
            <a:off x="6229350" y="313372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2,200</a:t>
            </a:r>
          </a:p>
        </p:txBody>
      </p:sp>
      <p:sp>
        <p:nvSpPr>
          <p:cNvPr id="25665" name="Text Box 80"/>
          <p:cNvSpPr txBox="1">
            <a:spLocks noChangeArrowheads="1"/>
          </p:cNvSpPr>
          <p:nvPr/>
        </p:nvSpPr>
        <p:spPr bwMode="auto">
          <a:xfrm>
            <a:off x="5133975" y="384492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600</a:t>
            </a:r>
          </a:p>
        </p:txBody>
      </p:sp>
      <p:sp>
        <p:nvSpPr>
          <p:cNvPr id="25666" name="Text Box 81"/>
          <p:cNvSpPr txBox="1">
            <a:spLocks noChangeArrowheads="1"/>
          </p:cNvSpPr>
          <p:nvPr/>
        </p:nvSpPr>
        <p:spPr bwMode="auto">
          <a:xfrm>
            <a:off x="4886325" y="508952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250</a:t>
            </a:r>
          </a:p>
        </p:txBody>
      </p:sp>
      <p:sp>
        <p:nvSpPr>
          <p:cNvPr id="25667" name="Text Box 82"/>
          <p:cNvSpPr txBox="1">
            <a:spLocks noChangeArrowheads="1"/>
          </p:cNvSpPr>
          <p:nvPr/>
        </p:nvSpPr>
        <p:spPr bwMode="auto">
          <a:xfrm>
            <a:off x="5816600" y="437832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1,600</a:t>
            </a:r>
          </a:p>
        </p:txBody>
      </p:sp>
      <p:sp>
        <p:nvSpPr>
          <p:cNvPr id="25668" name="Text Box 83"/>
          <p:cNvSpPr txBox="1">
            <a:spLocks noChangeArrowheads="1"/>
          </p:cNvSpPr>
          <p:nvPr/>
        </p:nvSpPr>
        <p:spPr bwMode="auto">
          <a:xfrm>
            <a:off x="5543550" y="454977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1,200</a:t>
            </a:r>
          </a:p>
        </p:txBody>
      </p:sp>
      <p:sp>
        <p:nvSpPr>
          <p:cNvPr id="25669" name="Text Box 84"/>
          <p:cNvSpPr txBox="1">
            <a:spLocks noChangeArrowheads="1"/>
          </p:cNvSpPr>
          <p:nvPr/>
        </p:nvSpPr>
        <p:spPr bwMode="auto">
          <a:xfrm>
            <a:off x="5610225" y="472757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1,300</a:t>
            </a:r>
          </a:p>
        </p:txBody>
      </p:sp>
      <p:sp>
        <p:nvSpPr>
          <p:cNvPr id="25670" name="Text Box 85"/>
          <p:cNvSpPr txBox="1">
            <a:spLocks noChangeArrowheads="1"/>
          </p:cNvSpPr>
          <p:nvPr/>
        </p:nvSpPr>
        <p:spPr bwMode="auto">
          <a:xfrm>
            <a:off x="6096000" y="4908550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2,000</a:t>
            </a:r>
          </a:p>
        </p:txBody>
      </p:sp>
      <p:sp>
        <p:nvSpPr>
          <p:cNvPr id="25671" name="Text Box 86"/>
          <p:cNvSpPr txBox="1">
            <a:spLocks noChangeArrowheads="1"/>
          </p:cNvSpPr>
          <p:nvPr/>
        </p:nvSpPr>
        <p:spPr bwMode="auto">
          <a:xfrm>
            <a:off x="5200650" y="402272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700</a:t>
            </a:r>
          </a:p>
        </p:txBody>
      </p:sp>
      <p:sp>
        <p:nvSpPr>
          <p:cNvPr id="25672" name="Text Box 87"/>
          <p:cNvSpPr txBox="1">
            <a:spLocks noChangeArrowheads="1"/>
          </p:cNvSpPr>
          <p:nvPr/>
        </p:nvSpPr>
        <p:spPr bwMode="auto">
          <a:xfrm>
            <a:off x="4800600" y="41941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140</a:t>
            </a:r>
          </a:p>
        </p:txBody>
      </p:sp>
      <p:sp>
        <p:nvSpPr>
          <p:cNvPr id="25673" name="Text Box 88"/>
          <p:cNvSpPr txBox="1">
            <a:spLocks noChangeArrowheads="1"/>
          </p:cNvSpPr>
          <p:nvPr/>
        </p:nvSpPr>
        <p:spPr bwMode="auto">
          <a:xfrm>
            <a:off x="6915150" y="50831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0.3</a:t>
            </a:r>
          </a:p>
        </p:txBody>
      </p:sp>
      <p:sp>
        <p:nvSpPr>
          <p:cNvPr id="25674" name="Text Box 89"/>
          <p:cNvSpPr txBox="1">
            <a:spLocks noChangeArrowheads="1"/>
          </p:cNvSpPr>
          <p:nvPr/>
        </p:nvSpPr>
        <p:spPr bwMode="auto">
          <a:xfrm>
            <a:off x="7451725" y="33051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7.9</a:t>
            </a:r>
          </a:p>
        </p:txBody>
      </p:sp>
      <p:sp>
        <p:nvSpPr>
          <p:cNvPr id="25675" name="Text Box 90"/>
          <p:cNvSpPr txBox="1">
            <a:spLocks noChangeArrowheads="1"/>
          </p:cNvSpPr>
          <p:nvPr/>
        </p:nvSpPr>
        <p:spPr bwMode="auto">
          <a:xfrm>
            <a:off x="7543800" y="348615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9.1</a:t>
            </a:r>
          </a:p>
        </p:txBody>
      </p:sp>
      <p:sp>
        <p:nvSpPr>
          <p:cNvPr id="25676" name="Text Box 91"/>
          <p:cNvSpPr txBox="1">
            <a:spLocks noChangeArrowheads="1"/>
          </p:cNvSpPr>
          <p:nvPr/>
        </p:nvSpPr>
        <p:spPr bwMode="auto">
          <a:xfrm>
            <a:off x="7559675" y="36607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9.6</a:t>
            </a:r>
          </a:p>
        </p:txBody>
      </p:sp>
      <p:sp>
        <p:nvSpPr>
          <p:cNvPr id="25677" name="Text Box 92"/>
          <p:cNvSpPr txBox="1">
            <a:spLocks noChangeArrowheads="1"/>
          </p:cNvSpPr>
          <p:nvPr/>
        </p:nvSpPr>
        <p:spPr bwMode="auto">
          <a:xfrm>
            <a:off x="7273925" y="38385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5.4</a:t>
            </a:r>
          </a:p>
        </p:txBody>
      </p:sp>
      <p:sp>
        <p:nvSpPr>
          <p:cNvPr id="25678" name="Text Box 93"/>
          <p:cNvSpPr txBox="1">
            <a:spLocks noChangeArrowheads="1"/>
          </p:cNvSpPr>
          <p:nvPr/>
        </p:nvSpPr>
        <p:spPr bwMode="auto">
          <a:xfrm>
            <a:off x="7146925" y="40163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3.5</a:t>
            </a:r>
          </a:p>
        </p:txBody>
      </p:sp>
      <p:sp>
        <p:nvSpPr>
          <p:cNvPr id="25679" name="Text Box 94"/>
          <p:cNvSpPr txBox="1">
            <a:spLocks noChangeArrowheads="1"/>
          </p:cNvSpPr>
          <p:nvPr/>
        </p:nvSpPr>
        <p:spPr bwMode="auto">
          <a:xfrm>
            <a:off x="6943725" y="41941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0.6</a:t>
            </a:r>
          </a:p>
        </p:txBody>
      </p:sp>
      <p:sp>
        <p:nvSpPr>
          <p:cNvPr id="25680" name="Text Box 95"/>
          <p:cNvSpPr txBox="1">
            <a:spLocks noChangeArrowheads="1"/>
          </p:cNvSpPr>
          <p:nvPr/>
        </p:nvSpPr>
        <p:spPr bwMode="auto">
          <a:xfrm>
            <a:off x="7385050" y="43719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7.1</a:t>
            </a:r>
          </a:p>
        </p:txBody>
      </p:sp>
      <p:sp>
        <p:nvSpPr>
          <p:cNvPr id="25681" name="Text Box 96"/>
          <p:cNvSpPr txBox="1">
            <a:spLocks noChangeArrowheads="1"/>
          </p:cNvSpPr>
          <p:nvPr/>
        </p:nvSpPr>
        <p:spPr bwMode="auto">
          <a:xfrm>
            <a:off x="7242175" y="45497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4.9</a:t>
            </a:r>
          </a:p>
        </p:txBody>
      </p:sp>
      <p:sp>
        <p:nvSpPr>
          <p:cNvPr id="25682" name="Text Box 97"/>
          <p:cNvSpPr txBox="1">
            <a:spLocks noChangeArrowheads="1"/>
          </p:cNvSpPr>
          <p:nvPr/>
        </p:nvSpPr>
        <p:spPr bwMode="auto">
          <a:xfrm>
            <a:off x="7169150" y="47275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3.8</a:t>
            </a:r>
          </a:p>
        </p:txBody>
      </p:sp>
      <p:sp>
        <p:nvSpPr>
          <p:cNvPr id="25683" name="Text Box 98"/>
          <p:cNvSpPr txBox="1">
            <a:spLocks noChangeArrowheads="1"/>
          </p:cNvSpPr>
          <p:nvPr/>
        </p:nvSpPr>
        <p:spPr bwMode="auto">
          <a:xfrm>
            <a:off x="7058025" y="490220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2.3</a:t>
            </a:r>
          </a:p>
        </p:txBody>
      </p:sp>
      <p:sp>
        <p:nvSpPr>
          <p:cNvPr id="25684" name="Text Box 99"/>
          <p:cNvSpPr txBox="1">
            <a:spLocks noChangeArrowheads="1"/>
          </p:cNvSpPr>
          <p:nvPr/>
        </p:nvSpPr>
        <p:spPr bwMode="auto">
          <a:xfrm>
            <a:off x="8204200" y="1882775"/>
            <a:ext cx="287338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solidFill>
                  <a:schemeClr val="bg1"/>
                </a:solidFill>
                <a:latin typeface="Arial" panose="020B0604020202020204" pitchFamily="34" charset="0"/>
              </a:rPr>
              <a:t>24.4</a:t>
            </a:r>
          </a:p>
        </p:txBody>
      </p:sp>
      <p:sp>
        <p:nvSpPr>
          <p:cNvPr id="25685" name="Text Box 100"/>
          <p:cNvSpPr txBox="1">
            <a:spLocks noChangeArrowheads="1"/>
          </p:cNvSpPr>
          <p:nvPr/>
        </p:nvSpPr>
        <p:spPr bwMode="auto">
          <a:xfrm>
            <a:off x="7270750" y="206057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5.6</a:t>
            </a:r>
          </a:p>
        </p:txBody>
      </p:sp>
      <p:sp>
        <p:nvSpPr>
          <p:cNvPr id="25686" name="Text Box 101"/>
          <p:cNvSpPr txBox="1">
            <a:spLocks noChangeArrowheads="1"/>
          </p:cNvSpPr>
          <p:nvPr/>
        </p:nvSpPr>
        <p:spPr bwMode="auto">
          <a:xfrm>
            <a:off x="6972300" y="224155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1.2</a:t>
            </a:r>
          </a:p>
        </p:txBody>
      </p:sp>
      <p:sp>
        <p:nvSpPr>
          <p:cNvPr id="25687" name="Text Box 102"/>
          <p:cNvSpPr txBox="1">
            <a:spLocks noChangeArrowheads="1"/>
          </p:cNvSpPr>
          <p:nvPr/>
        </p:nvSpPr>
        <p:spPr bwMode="auto">
          <a:xfrm>
            <a:off x="6962775" y="241935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0.9</a:t>
            </a:r>
          </a:p>
        </p:txBody>
      </p:sp>
      <p:sp>
        <p:nvSpPr>
          <p:cNvPr id="25688" name="Text Box 103"/>
          <p:cNvSpPr txBox="1">
            <a:spLocks noChangeArrowheads="1"/>
          </p:cNvSpPr>
          <p:nvPr/>
        </p:nvSpPr>
        <p:spPr bwMode="auto">
          <a:xfrm>
            <a:off x="6902450" y="259080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25689" name="Text Box 104"/>
          <p:cNvSpPr txBox="1">
            <a:spLocks noChangeArrowheads="1"/>
          </p:cNvSpPr>
          <p:nvPr/>
        </p:nvSpPr>
        <p:spPr bwMode="auto">
          <a:xfrm>
            <a:off x="6902450" y="2771775"/>
            <a:ext cx="2968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0.04</a:t>
            </a:r>
          </a:p>
        </p:txBody>
      </p:sp>
      <p:sp>
        <p:nvSpPr>
          <p:cNvPr id="25690" name="Text Box 105"/>
          <p:cNvSpPr txBox="1">
            <a:spLocks noChangeArrowheads="1"/>
          </p:cNvSpPr>
          <p:nvPr/>
        </p:nvSpPr>
        <p:spPr bwMode="auto">
          <a:xfrm>
            <a:off x="6962775" y="2952750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0.9</a:t>
            </a:r>
          </a:p>
        </p:txBody>
      </p:sp>
      <p:sp>
        <p:nvSpPr>
          <p:cNvPr id="25691" name="Text Box 106"/>
          <p:cNvSpPr txBox="1">
            <a:spLocks noChangeArrowheads="1"/>
          </p:cNvSpPr>
          <p:nvPr/>
        </p:nvSpPr>
        <p:spPr bwMode="auto">
          <a:xfrm>
            <a:off x="8420100" y="3121025"/>
            <a:ext cx="2492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25692" name="Title 93"/>
          <p:cNvSpPr>
            <a:spLocks noGrp="1"/>
          </p:cNvSpPr>
          <p:nvPr>
            <p:ph type="title"/>
          </p:nvPr>
        </p:nvSpPr>
        <p:spPr>
          <a:xfrm>
            <a:off x="152400" y="606425"/>
            <a:ext cx="8915400" cy="1069975"/>
          </a:xfrm>
        </p:spPr>
        <p:txBody>
          <a:bodyPr/>
          <a:lstStyle/>
          <a:p>
            <a:r>
              <a:rPr lang="en-US" altLang="en-US" sz="3200" smtClean="0">
                <a:solidFill>
                  <a:srgbClr val="C00000"/>
                </a:solidFill>
              </a:rPr>
              <a:t>Net primary production of different ecosystems</a:t>
            </a:r>
          </a:p>
        </p:txBody>
      </p:sp>
    </p:spTree>
    <p:extLst>
      <p:ext uri="{BB962C8B-B14F-4D97-AF65-F5344CB8AC3E}">
        <p14:creationId xmlns:p14="http://schemas.microsoft.com/office/powerpoint/2010/main" val="25691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1736725"/>
          </a:xfrm>
        </p:spPr>
        <p:txBody>
          <a:bodyPr/>
          <a:lstStyle/>
          <a:p>
            <a:r>
              <a:rPr lang="en-US"/>
              <a:t>Overall, terrestrial ecosystems contribute about two-thirds of global NPP</a:t>
            </a:r>
          </a:p>
          <a:p>
            <a:r>
              <a:rPr lang="en-US"/>
              <a:t> Marine ecosystems contribute about one-third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276600"/>
            <a:ext cx="5715370" cy="2829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665163"/>
            <a:ext cx="8382000" cy="5049837"/>
          </a:xfrm>
        </p:spPr>
        <p:txBody>
          <a:bodyPr/>
          <a:lstStyle/>
          <a:p>
            <a:r>
              <a:rPr lang="en-US" altLang="en-US" smtClean="0"/>
              <a:t>Primary production affected by:</a:t>
            </a:r>
          </a:p>
          <a:p>
            <a:pPr lvl="1"/>
            <a:r>
              <a:rPr lang="en-US" altLang="en-US" sz="2800" smtClean="0"/>
              <a:t>Light availability (</a:t>
            </a:r>
            <a:r>
              <a:rPr lang="en-US" altLang="en-US" sz="2800" smtClean="0">
                <a:latin typeface="Garamond" panose="02020404030301010803" pitchFamily="18" charset="0"/>
              </a:rPr>
              <a:t>↑</a:t>
            </a:r>
            <a:r>
              <a:rPr lang="en-US" altLang="en-US" sz="2800" smtClean="0"/>
              <a:t> depth, ↓ photosynthesis)</a:t>
            </a:r>
          </a:p>
          <a:p>
            <a:pPr lvl="1"/>
            <a:r>
              <a:rPr lang="en-US" altLang="en-US" sz="2800" smtClean="0"/>
              <a:t>Nutrient availability (N, P in marine env.)</a:t>
            </a:r>
          </a:p>
          <a:p>
            <a:r>
              <a:rPr lang="en-US" altLang="en-US" smtClean="0"/>
              <a:t>Key factors controlling primary production:</a:t>
            </a:r>
          </a:p>
          <a:p>
            <a:pPr lvl="1"/>
            <a:r>
              <a:rPr lang="en-US" altLang="en-US" sz="2800" smtClean="0">
                <a:cs typeface="ＭＳ Ｐゴシック"/>
              </a:rPr>
              <a:t>Temperature &amp; moisture</a:t>
            </a:r>
          </a:p>
          <a:p>
            <a:pPr lvl="1"/>
            <a:endParaRPr lang="en-US" altLang="en-US" sz="2800" smtClean="0">
              <a:cs typeface="ＭＳ Ｐゴシック"/>
            </a:endParaRPr>
          </a:p>
          <a:p>
            <a:r>
              <a:rPr lang="en-US" altLang="en-US" smtClean="0"/>
              <a:t>A nutrient-rich lake that supports algae growth is </a:t>
            </a:r>
            <a:r>
              <a:rPr lang="en-US" altLang="en-US" b="1" smtClean="0">
                <a:solidFill>
                  <a:srgbClr val="C00000"/>
                </a:solidFill>
              </a:rPr>
              <a:t>eutrophic</a:t>
            </a:r>
            <a:r>
              <a:rPr lang="en-US" altLang="en-US" smtClean="0"/>
              <a:t>.</a:t>
            </a:r>
          </a:p>
          <a:p>
            <a:pPr lvl="1"/>
            <a:endParaRPr lang="en-US" altLang="en-US" sz="2800" smtClean="0">
              <a:cs typeface="ＭＳ Ｐゴシック"/>
            </a:endParaRPr>
          </a:p>
          <a:p>
            <a:endParaRPr lang="en-US" altLang="en-US" smtClean="0"/>
          </a:p>
        </p:txBody>
      </p:sp>
      <p:pic>
        <p:nvPicPr>
          <p:cNvPr id="5" name="Picture 2" descr="54_07Eutrophication_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32813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5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55_10_EnergyPartitioning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477996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74688"/>
            <a:ext cx="8763000" cy="1077912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smtClean="0">
                <a:solidFill>
                  <a:srgbClr val="339933"/>
                </a:solidFill>
              </a:rPr>
              <a:t>Energy transfer between trophic levels is typically only 10% efficient</a:t>
            </a:r>
            <a:endParaRPr lang="en-US" altLang="en-US" sz="3600" smtClean="0"/>
          </a:p>
        </p:txBody>
      </p:sp>
      <p:sp>
        <p:nvSpPr>
          <p:cNvPr id="27651" name="Line 5"/>
          <p:cNvSpPr>
            <a:spLocks noChangeShapeType="1"/>
          </p:cNvSpPr>
          <p:nvPr/>
        </p:nvSpPr>
        <p:spPr bwMode="auto">
          <a:xfrm>
            <a:off x="152400" y="19050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4648200" cy="3186113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</a:pPr>
            <a:r>
              <a:rPr lang="en-US" altLang="en-US" dirty="0" smtClean="0"/>
              <a:t>Production efficiency: only fraction of E stored in food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dirty="0" smtClean="0"/>
              <a:t>Energy used in respiration is lost as </a:t>
            </a:r>
            <a:r>
              <a:rPr lang="en-US" altLang="en-US" b="1" u="sng" dirty="0" smtClean="0">
                <a:solidFill>
                  <a:srgbClr val="B50316"/>
                </a:solidFill>
              </a:rPr>
              <a:t>heat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u="sng" dirty="0" smtClean="0"/>
              <a:t>Energy flows</a:t>
            </a:r>
            <a:r>
              <a:rPr lang="en-US" altLang="en-US" dirty="0" smtClean="0"/>
              <a:t> (not cycle!) within ecosystems</a:t>
            </a:r>
          </a:p>
        </p:txBody>
      </p:sp>
    </p:spTree>
    <p:extLst>
      <p:ext uri="{BB962C8B-B14F-4D97-AF65-F5344CB8AC3E}">
        <p14:creationId xmlns:p14="http://schemas.microsoft.com/office/powerpoint/2010/main" val="10971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55_11NetProductPyramid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9787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638800" y="838200"/>
            <a:ext cx="33528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10% transfer of energy from one level to next</a:t>
            </a:r>
            <a:endParaRPr lang="en-US" altLang="en-US" sz="3200" dirty="0">
              <a:solidFill>
                <a:srgbClr val="C00000"/>
              </a:solidFill>
              <a:latin typeface="Arial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</a:t>
            </a:r>
            <a:r>
              <a:rPr lang="en-US" dirty="0"/>
              <a:t>transfer between </a:t>
            </a:r>
            <a:r>
              <a:rPr lang="en-US" dirty="0" err="1"/>
              <a:t>trophic</a:t>
            </a:r>
            <a:r>
              <a:rPr lang="en-US" dirty="0"/>
              <a:t>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5099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Times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Secondary </a:t>
            </a:r>
            <a:r>
              <a:rPr lang="en-US" dirty="0" smtClean="0">
                <a:solidFill>
                  <a:srgbClr val="FF0000"/>
                </a:solidFill>
              </a:rPr>
              <a:t>production- </a:t>
            </a:r>
            <a:r>
              <a:rPr lang="en-US" dirty="0" smtClean="0"/>
              <a:t>the </a:t>
            </a:r>
            <a:r>
              <a:rPr lang="en-US" dirty="0"/>
              <a:t>amount of chemical energy in food converted to new </a:t>
            </a:r>
            <a:r>
              <a:rPr lang="en-US" dirty="0" smtClean="0"/>
              <a:t>biomass</a:t>
            </a:r>
            <a:endParaRPr lang="en-US" dirty="0" smtClean="0"/>
          </a:p>
          <a:p>
            <a:pPr>
              <a:buFont typeface="Times" charset="0"/>
              <a:buChar char="•"/>
            </a:pPr>
            <a:r>
              <a:rPr lang="en-US" dirty="0" smtClean="0"/>
              <a:t>An organism’s production efficiency is </a:t>
            </a:r>
            <a:r>
              <a:rPr lang="en-US" dirty="0" smtClean="0"/>
              <a:t>the fraction </a:t>
            </a:r>
            <a:r>
              <a:rPr lang="en-US" dirty="0" smtClean="0"/>
              <a:t>of energy stored in food that is not used for respiration</a:t>
            </a:r>
          </a:p>
          <a:p>
            <a:pPr lvl="1">
              <a:buFont typeface="Times" charset="0"/>
              <a:buChar char="•"/>
            </a:pPr>
            <a:r>
              <a:rPr lang="en-US" dirty="0" smtClean="0"/>
              <a:t>When a caterpillar feeds on a leaf, only about one-sixth of the leaf’s energy is used for secondary production</a:t>
            </a:r>
          </a:p>
          <a:p>
            <a:pPr>
              <a:buFont typeface="Times" charset="0"/>
              <a:buChar char="•"/>
            </a:pPr>
            <a:endParaRPr lang="en-US" dirty="0"/>
          </a:p>
        </p:txBody>
      </p:sp>
      <p:pic>
        <p:nvPicPr>
          <p:cNvPr id="5" name="Picture 2" descr="http://t2.gstatic.com/images?q=tbn:ANd9GcRq-TVH3VWsvQG7RezMM8jhMxoxnO_ryS_VTTeOHIcx3hMknQ7yJQ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2972594"/>
            <a:ext cx="2286000" cy="178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77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chains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39624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b="1" dirty="0" smtClean="0">
                <a:solidFill>
                  <a:srgbClr val="FF0000"/>
                </a:solidFill>
              </a:rPr>
              <a:t>food chain</a:t>
            </a:r>
            <a:r>
              <a:rPr lang="en-US" dirty="0" smtClean="0">
                <a:solidFill>
                  <a:srgbClr val="FF0000"/>
                </a:solidFill>
              </a:rPr>
              <a:t> is a linear sequence of links starting from a species that are called producers in the web and ends at a species that is called decomposers. </a:t>
            </a:r>
          </a:p>
          <a:p>
            <a:r>
              <a:rPr lang="en-US" dirty="0" smtClean="0"/>
              <a:t>A food chain also shows how the organisms are related with each other by the food they eat.</a:t>
            </a:r>
          </a:p>
          <a:p>
            <a:r>
              <a:rPr lang="en-US" dirty="0" smtClean="0"/>
              <a:t>A straight-line sequence of who eats whom</a:t>
            </a:r>
          </a:p>
          <a:p>
            <a:pPr lvl="1"/>
            <a:r>
              <a:rPr lang="en-US" dirty="0" smtClean="0"/>
              <a:t>Simple food chains are rare in nature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2" descr="http://plcmets.pbworks.com/f/FoodChain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3436" y="1905000"/>
            <a:ext cx="2852928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i="1" dirty="0" smtClean="0"/>
              <a:t>Food Webs</a:t>
            </a:r>
            <a:endParaRPr lang="en-US" b="0" i="1" dirty="0" smtClean="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 food web is a series of connected food chains </a:t>
            </a:r>
            <a:r>
              <a:rPr lang="en-US" dirty="0" smtClean="0"/>
              <a:t>with complex </a:t>
            </a:r>
            <a:r>
              <a:rPr lang="en-US" dirty="0" err="1" smtClean="0"/>
              <a:t>trophic</a:t>
            </a:r>
            <a:r>
              <a:rPr lang="en-US" dirty="0" smtClean="0"/>
              <a:t> interactions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iqa.evergreenps.org/science/biology/ecosystem_files/food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057275"/>
            <a:ext cx="4467225" cy="58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066800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rgbClr val="B50316"/>
                </a:solidFill>
              </a:rPr>
              <a:t>Ecological pyramids </a:t>
            </a:r>
            <a:r>
              <a:rPr lang="en-US" altLang="en-US" sz="3200" smtClean="0"/>
              <a:t>give insight to food chains</a:t>
            </a:r>
            <a:br>
              <a:rPr lang="en-US" altLang="en-US" sz="3200" smtClean="0"/>
            </a:br>
            <a:endParaRPr lang="en-US" altLang="en-US" sz="3200" smtClean="0"/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2"/>
          <a:stretch>
            <a:fillRect/>
          </a:stretch>
        </p:blipFill>
        <p:spPr bwMode="auto">
          <a:xfrm>
            <a:off x="3581400" y="4191000"/>
            <a:ext cx="52578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"/>
          <a:stretch>
            <a:fillRect/>
          </a:stretch>
        </p:blipFill>
        <p:spPr bwMode="auto">
          <a:xfrm>
            <a:off x="3505200" y="1752600"/>
            <a:ext cx="5334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4398963" y="3800475"/>
            <a:ext cx="3429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 of Numbers</a:t>
            </a: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4648200" y="63198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 of Biomass</a:t>
            </a: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25400" y="1214506"/>
            <a:ext cx="3581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 pyramid of net production represents the loss of energy with each transfer in a food chain</a:t>
            </a:r>
          </a:p>
          <a:p>
            <a:pPr marL="0" indent="0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energy limits # of top-level carnivores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food webs only have 4 or 5 trophic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Numbers, energy, &amp; biomass </a:t>
            </a:r>
            <a:r>
              <a:rPr lang="en-US" u="sng" dirty="0"/>
              <a:t>decreases</a:t>
            </a:r>
            <a:r>
              <a:rPr lang="en-US" dirty="0"/>
              <a:t> as one moves up the food chain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8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" descr="54_14TrophicLevelEnergy_U.jpg                                  0002A28E&#10;CS1-Vol.07                     BD7D9C2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641600"/>
            <a:ext cx="8535987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20688" y="2668588"/>
            <a:ext cx="14986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800" b="1">
                <a:latin typeface="Arial" panose="020B0604020202020204" pitchFamily="34" charset="0"/>
              </a:rPr>
              <a:t>Trophic level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469900" y="3201988"/>
            <a:ext cx="1443038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800" b="1" dirty="0">
                <a:latin typeface="Arial" panose="020B0604020202020204" pitchFamily="34" charset="0"/>
              </a:rPr>
              <a:t>Secondary </a:t>
            </a:r>
          </a:p>
          <a:p>
            <a:r>
              <a:rPr lang="en-US" altLang="en-US" sz="1800" b="1" dirty="0">
                <a:latin typeface="Arial" panose="020B0604020202020204" pitchFamily="34" charset="0"/>
              </a:rPr>
              <a:t>consumers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471488" y="4187825"/>
            <a:ext cx="14430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800" b="1">
                <a:latin typeface="Arial" panose="020B0604020202020204" pitchFamily="34" charset="0"/>
              </a:rPr>
              <a:t>Primary </a:t>
            </a:r>
          </a:p>
          <a:p>
            <a:r>
              <a:rPr lang="en-US" altLang="en-US" sz="1800" b="1">
                <a:latin typeface="Arial" panose="020B0604020202020204" pitchFamily="34" charset="0"/>
              </a:rPr>
              <a:t>consumers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465138" y="5300663"/>
            <a:ext cx="144303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r>
              <a:rPr lang="en-US" altLang="en-US" sz="1800" b="1">
                <a:latin typeface="Arial" panose="020B0604020202020204" pitchFamily="34" charset="0"/>
              </a:rPr>
              <a:t>Primary </a:t>
            </a:r>
          </a:p>
          <a:p>
            <a:r>
              <a:rPr lang="en-US" altLang="en-US" sz="1800" b="1">
                <a:latin typeface="Arial" panose="020B0604020202020204" pitchFamily="34" charset="0"/>
              </a:rPr>
              <a:t>producers</a:t>
            </a:r>
          </a:p>
        </p:txBody>
      </p:sp>
      <p:sp>
        <p:nvSpPr>
          <p:cNvPr id="30726" name="Rectangle 2"/>
          <p:cNvSpPr txBox="1">
            <a:spLocks noChangeArrowheads="1"/>
          </p:cNvSpPr>
          <p:nvPr/>
        </p:nvSpPr>
        <p:spPr bwMode="auto">
          <a:xfrm>
            <a:off x="152400" y="475192"/>
            <a:ext cx="8686800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marL="0" lvl="1" algn="ctr" eaLnBrk="1" hangingPunct="1">
              <a:spcBef>
                <a:spcPts val="300"/>
              </a:spcBef>
              <a:buClr>
                <a:srgbClr val="339933"/>
              </a:buClr>
              <a:buFont typeface="Georgia" panose="02040502050405020303" pitchFamily="18" charset="0"/>
              <a:buNone/>
            </a:pPr>
            <a:r>
              <a:rPr lang="en-US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dynamics of energy through ecosystems have important implications for the human </a:t>
            </a:r>
            <a:r>
              <a:rPr lang="en-US" altLang="en-US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</a:p>
          <a:p>
            <a:pPr marL="0" lvl="1" algn="ctr" eaLnBrk="1" hangingPunct="1">
              <a:spcBef>
                <a:spcPts val="300"/>
              </a:spcBef>
              <a:buClr>
                <a:srgbClr val="339933"/>
              </a:buClr>
              <a:buFont typeface="Georgia" panose="02040502050405020303" pitchFamily="18" charset="0"/>
              <a:buNone/>
            </a:pPr>
            <a:endParaRPr lang="en-US" alt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You Must Know:</a:t>
            </a:r>
          </a:p>
        </p:txBody>
      </p:sp>
      <p:sp>
        <p:nvSpPr>
          <p:cNvPr id="9219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363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How energy flows through the ecosystem (food chains and food webs)</a:t>
            </a:r>
          </a:p>
          <a:p>
            <a:pPr eaLnBrk="1" hangingPunct="1"/>
            <a:r>
              <a:rPr lang="en-US" altLang="en-US" dirty="0" smtClean="0"/>
              <a:t>The difference between gross primary productivity and net primary productivity.</a:t>
            </a:r>
          </a:p>
          <a:p>
            <a:pPr eaLnBrk="1" hangingPunct="1"/>
            <a:r>
              <a:rPr lang="en-US" altLang="en-US" dirty="0" smtClean="0"/>
              <a:t>The carbon and nitrogen biogeochemical cycles.</a:t>
            </a:r>
          </a:p>
          <a:p>
            <a:r>
              <a:rPr lang="en-US" altLang="en-US" dirty="0"/>
              <a:t>The value of biodiversity, and the major human threats to it.</a:t>
            </a:r>
          </a:p>
          <a:p>
            <a:r>
              <a:rPr lang="en-US" altLang="en-US" dirty="0"/>
              <a:t>How human activity is changing the earth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89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534400" cy="3295650"/>
          </a:xfrm>
        </p:spPr>
        <p:txBody>
          <a:bodyPr>
            <a:normAutofit/>
          </a:bodyPr>
          <a:lstStyle/>
          <a:p>
            <a:r>
              <a:rPr lang="en-US" dirty="0" smtClean="0"/>
              <a:t>Eating </a:t>
            </a:r>
            <a:r>
              <a:rPr lang="en-US" dirty="0"/>
              <a:t>meat is a relatively inefficient way of tapping photosynthetic production</a:t>
            </a:r>
          </a:p>
          <a:p>
            <a:r>
              <a:rPr lang="en-US" dirty="0"/>
              <a:t>Worldwide agriculture could feed many more people if humans ate only plant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Matter Cycles in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8000"/>
          </a:xfrm>
        </p:spPr>
        <p:txBody>
          <a:bodyPr/>
          <a:lstStyle/>
          <a:p>
            <a:r>
              <a:rPr lang="en-US" dirty="0"/>
              <a:t>Life depends on recycling chemical elements</a:t>
            </a:r>
          </a:p>
          <a:p>
            <a:endParaRPr lang="en-US" altLang="en-US" b="1" dirty="0">
              <a:solidFill>
                <a:srgbClr val="C00000"/>
              </a:solidFill>
            </a:endParaRPr>
          </a:p>
          <a:p>
            <a:r>
              <a:rPr lang="en-US" altLang="en-US" b="1" dirty="0" smtClean="0">
                <a:solidFill>
                  <a:srgbClr val="C00000"/>
                </a:solidFill>
              </a:rPr>
              <a:t>Biogeochemical cycles</a:t>
            </a:r>
            <a:r>
              <a:rPr lang="en-US" altLang="en-US" dirty="0" smtClean="0"/>
              <a:t>: nutrient cycles that contain both biotic and abiotic components</a:t>
            </a:r>
          </a:p>
          <a:p>
            <a:r>
              <a:rPr lang="en-US" altLang="en-US" dirty="0" smtClean="0"/>
              <a:t>organic </a:t>
            </a:r>
            <a:r>
              <a:rPr lang="en-US" altLang="en-US" dirty="0" smtClean="0">
                <a:sym typeface="Wingdings" panose="05000000000000000000" pitchFamily="2" charset="2"/>
              </a:rPr>
              <a:t> </a:t>
            </a:r>
            <a:r>
              <a:rPr lang="en-US" altLang="en-US" dirty="0" smtClean="0"/>
              <a:t>inorganic parts of an ecosystem</a:t>
            </a:r>
          </a:p>
          <a:p>
            <a:r>
              <a:rPr lang="en-US" altLang="en-US" dirty="0" smtClean="0"/>
              <a:t>Nutrient Cycles: water, carbon, nitrogen, phosphorus</a:t>
            </a:r>
          </a:p>
        </p:txBody>
      </p:sp>
    </p:spTree>
    <p:extLst>
      <p:ext uri="{BB962C8B-B14F-4D97-AF65-F5344CB8AC3E}">
        <p14:creationId xmlns:p14="http://schemas.microsoft.com/office/powerpoint/2010/main" val="167825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2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229600" cy="1069975"/>
          </a:xfrm>
        </p:spPr>
        <p:txBody>
          <a:bodyPr/>
          <a:lstStyle/>
          <a:p>
            <a:pPr algn="ctr"/>
            <a:r>
              <a:rPr lang="en-US" altLang="en-US" smtClean="0"/>
              <a:t>Water Cycle</a:t>
            </a:r>
          </a:p>
        </p:txBody>
      </p:sp>
      <p:pic>
        <p:nvPicPr>
          <p:cNvPr id="33794" name="Picture 13" descr="55_14aWaterCycl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71563"/>
            <a:ext cx="56578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8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2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019800" cy="1066800"/>
          </a:xfrm>
        </p:spPr>
        <p:txBody>
          <a:bodyPr/>
          <a:lstStyle/>
          <a:p>
            <a:pPr algn="ctr"/>
            <a:r>
              <a:rPr lang="en-US" altLang="en-US" smtClean="0"/>
              <a:t>Nitrogen Cycle</a:t>
            </a:r>
          </a:p>
        </p:txBody>
      </p:sp>
      <p:sp>
        <p:nvSpPr>
          <p:cNvPr id="33795" name="Content Placeholder 30"/>
          <p:cNvSpPr>
            <a:spLocks noGrp="1"/>
          </p:cNvSpPr>
          <p:nvPr>
            <p:ph idx="1"/>
          </p:nvPr>
        </p:nvSpPr>
        <p:spPr>
          <a:xfrm>
            <a:off x="5029200" y="1524000"/>
            <a:ext cx="4114800" cy="4419600"/>
          </a:xfrm>
        </p:spPr>
        <p:txBody>
          <a:bodyPr/>
          <a:lstStyle/>
          <a:p>
            <a:r>
              <a:rPr lang="en-US" altLang="en-US" sz="2400" smtClean="0">
                <a:solidFill>
                  <a:srgbClr val="C00000"/>
                </a:solidFill>
              </a:rPr>
              <a:t>Nitrogen fixation:</a:t>
            </a:r>
          </a:p>
          <a:p>
            <a:pPr lvl="1"/>
            <a:r>
              <a:rPr lang="en-US" altLang="en-US" sz="2200" smtClean="0"/>
              <a:t>N</a:t>
            </a:r>
            <a:r>
              <a:rPr lang="en-US" altLang="en-US" sz="2200" baseline="-25000" smtClean="0"/>
              <a:t>2</a:t>
            </a:r>
            <a:r>
              <a:rPr lang="en-US" altLang="en-US" sz="2200" smtClean="0"/>
              <a:t> </a:t>
            </a:r>
            <a:r>
              <a:rPr lang="en-US" altLang="en-US" sz="2200" smtClean="0">
                <a:sym typeface="Wingdings" panose="05000000000000000000" pitchFamily="2" charset="2"/>
              </a:rPr>
              <a:t> plants by bacteria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sz="2400" smtClean="0"/>
          </a:p>
          <a:p>
            <a:r>
              <a:rPr lang="en-US" altLang="en-US" sz="2400" smtClean="0">
                <a:solidFill>
                  <a:srgbClr val="C00000"/>
                </a:solidFill>
              </a:rPr>
              <a:t>Nitrification:</a:t>
            </a:r>
            <a:endParaRPr lang="en-US" altLang="en-US" sz="2400" smtClean="0"/>
          </a:p>
          <a:p>
            <a:pPr lvl="1"/>
            <a:r>
              <a:rPr lang="en-US" altLang="en-US" sz="2200" smtClean="0"/>
              <a:t>ammonium </a:t>
            </a:r>
            <a:r>
              <a:rPr lang="en-US" altLang="en-US" sz="2200" smtClean="0">
                <a:sym typeface="Wingdings" panose="05000000000000000000" pitchFamily="2" charset="2"/>
              </a:rPr>
              <a:t> nitrite  nitrate</a:t>
            </a:r>
          </a:p>
          <a:p>
            <a:pPr lvl="1"/>
            <a:r>
              <a:rPr lang="en-US" altLang="en-US" sz="2200" smtClean="0">
                <a:sym typeface="Wingdings" panose="05000000000000000000" pitchFamily="2" charset="2"/>
              </a:rPr>
              <a:t>Absorbed by plants</a:t>
            </a:r>
          </a:p>
          <a:p>
            <a:pPr lvl="1"/>
            <a:endParaRPr lang="en-US" altLang="en-US" sz="2200" smtClean="0">
              <a:sym typeface="Wingdings" panose="05000000000000000000" pitchFamily="2" charset="2"/>
            </a:endParaRPr>
          </a:p>
          <a:p>
            <a:r>
              <a:rPr lang="en-US" altLang="en-US" sz="2400" smtClean="0">
                <a:solidFill>
                  <a:srgbClr val="C00000"/>
                </a:solidFill>
                <a:sym typeface="Wingdings" panose="05000000000000000000" pitchFamily="2" charset="2"/>
              </a:rPr>
              <a:t>Denitrification</a:t>
            </a:r>
            <a:r>
              <a:rPr lang="en-US" altLang="en-US" sz="240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altLang="en-US" sz="2200" smtClean="0">
                <a:sym typeface="Wingdings" panose="05000000000000000000" pitchFamily="2" charset="2"/>
              </a:rPr>
              <a:t>Release N to atmosphere</a:t>
            </a:r>
          </a:p>
          <a:p>
            <a:endParaRPr lang="en-US" altLang="en-US" sz="2400" smtClean="0"/>
          </a:p>
        </p:txBody>
      </p:sp>
      <p:pic>
        <p:nvPicPr>
          <p:cNvPr id="27652" name="Picture 19" descr="55_14caNitrogenCycl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431925"/>
            <a:ext cx="529431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066800"/>
          </a:xfrm>
        </p:spPr>
        <p:txBody>
          <a:bodyPr/>
          <a:lstStyle/>
          <a:p>
            <a:pPr algn="ctr"/>
            <a:r>
              <a:rPr lang="en-US" altLang="en-US" dirty="0" smtClean="0"/>
              <a:t>Phosphorus Cycle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Slowest cycle</a:t>
            </a:r>
          </a:p>
          <a:p>
            <a:r>
              <a:rPr lang="en-US" dirty="0" smtClean="0"/>
              <a:t>P is usually solid, so not</a:t>
            </a:r>
          </a:p>
          <a:p>
            <a:pPr marL="109537" indent="0">
              <a:buNone/>
            </a:pPr>
            <a:r>
              <a:rPr lang="en-US" dirty="0" smtClean="0"/>
              <a:t>typically found in the </a:t>
            </a:r>
          </a:p>
          <a:p>
            <a:pPr marL="109537" indent="0">
              <a:buNone/>
            </a:pPr>
            <a:r>
              <a:rPr lang="en-US" dirty="0"/>
              <a:t>a</a:t>
            </a:r>
            <a:r>
              <a:rPr lang="en-US" dirty="0" smtClean="0"/>
              <a:t>tmosphere.</a:t>
            </a:r>
          </a:p>
          <a:p>
            <a:r>
              <a:rPr lang="en-US" dirty="0" smtClean="0"/>
              <a:t>It’s a limiting factor in </a:t>
            </a:r>
          </a:p>
          <a:p>
            <a:pPr marL="109537" indent="0">
              <a:buNone/>
            </a:pPr>
            <a:r>
              <a:rPr lang="en-US" dirty="0" smtClean="0"/>
              <a:t>plant growth</a:t>
            </a:r>
          </a:p>
          <a:p>
            <a:r>
              <a:rPr lang="en-US" dirty="0" smtClean="0"/>
              <a:t>Can cause eutrophication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15" descr="55_14dPhosphorusCycl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5400"/>
            <a:ext cx="58118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4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algn="ctr"/>
            <a:r>
              <a:rPr lang="en-US" altLang="en-US" dirty="0" smtClean="0"/>
              <a:t>Carbon Cycle</a:t>
            </a:r>
          </a:p>
        </p:txBody>
      </p:sp>
      <p:sp>
        <p:nvSpPr>
          <p:cNvPr id="34818" name="Content Placeholder 14"/>
          <p:cNvSpPr>
            <a:spLocks noGrp="1"/>
          </p:cNvSpPr>
          <p:nvPr>
            <p:ph idx="1"/>
          </p:nvPr>
        </p:nvSpPr>
        <p:spPr>
          <a:xfrm>
            <a:off x="5943600" y="1600200"/>
            <a:ext cx="3048000" cy="2057400"/>
          </a:xfrm>
        </p:spPr>
        <p:txBody>
          <a:bodyPr/>
          <a:lstStyle/>
          <a:p>
            <a:r>
              <a:rPr lang="en-US" altLang="en-US" sz="2400" dirty="0" smtClean="0">
                <a:solidFill>
                  <a:srgbClr val="C00000"/>
                </a:solidFill>
              </a:rPr>
              <a:t>CO</a:t>
            </a:r>
            <a:r>
              <a:rPr lang="en-US" altLang="en-US" sz="2400" baseline="-25000" dirty="0" smtClean="0">
                <a:solidFill>
                  <a:srgbClr val="C00000"/>
                </a:solidFill>
              </a:rPr>
              <a:t>2</a:t>
            </a:r>
            <a:r>
              <a:rPr lang="en-US" altLang="en-US" sz="2400" dirty="0" smtClean="0">
                <a:solidFill>
                  <a:srgbClr val="C00000"/>
                </a:solidFill>
              </a:rPr>
              <a:t> removed by photosynthesis, added by burning fossil fuels</a:t>
            </a:r>
          </a:p>
        </p:txBody>
      </p:sp>
      <p:pic>
        <p:nvPicPr>
          <p:cNvPr id="34819" name="Picture 14" descr="55_14bCarbonCycl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889000"/>
            <a:ext cx="5853112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1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84163"/>
            <a:ext cx="8763000" cy="630237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Effect</a:t>
            </a:r>
            <a:endParaRPr lang="en-US" altLang="en-US" sz="3200" baseline="-25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143000"/>
            <a:ext cx="8686800" cy="2779713"/>
          </a:xfrm>
        </p:spPr>
        <p:txBody>
          <a:bodyPr>
            <a:spAutoFit/>
          </a:bodyPr>
          <a:lstStyle/>
          <a:p>
            <a:pPr marL="568325" lvl="1" indent="-395288" eaLnBrk="1" hangingPunct="1">
              <a:buClr>
                <a:srgbClr val="339933"/>
              </a:buClr>
            </a:pP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Greenhouse Effect</a:t>
            </a:r>
            <a:r>
              <a:rPr lang="en-US" altLang="en-US" sz="2800" dirty="0" smtClean="0">
                <a:latin typeface="Arial" panose="020B0604020202020204" pitchFamily="34" charset="0"/>
              </a:rPr>
              <a:t>: absorption of heat the Earth experiences due to certain greenhouse gases</a:t>
            </a:r>
          </a:p>
          <a:p>
            <a:pPr marL="568325" lvl="2" indent="-395288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CO</a:t>
            </a:r>
            <a:r>
              <a:rPr lang="en-US" altLang="en-US" sz="2800" baseline="-25000" dirty="0" smtClean="0">
                <a:latin typeface="Arial" panose="020B0604020202020204" pitchFamily="34" charset="0"/>
              </a:rPr>
              <a:t>2</a:t>
            </a:r>
            <a:r>
              <a:rPr lang="en-US" altLang="en-US" sz="2800" dirty="0" smtClean="0">
                <a:latin typeface="Arial" panose="020B0604020202020204" pitchFamily="34" charset="0"/>
              </a:rPr>
              <a:t> and water vapor absorb infrared radiation and re-reflect back toward Earth</a:t>
            </a:r>
          </a:p>
          <a:p>
            <a:pPr marL="568325" lvl="3" indent="-395288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The Earth needs this heat, but too much could be disastrous.</a:t>
            </a:r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37338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6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84163"/>
            <a:ext cx="8763000" cy="630237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atmospheric CO</a:t>
            </a:r>
            <a:r>
              <a:rPr lang="en-US" altLang="en-US" sz="3200" b="1" baseline="-25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aseline="-25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143000"/>
            <a:ext cx="8686800" cy="1384300"/>
          </a:xfrm>
        </p:spPr>
        <p:txBody>
          <a:bodyPr>
            <a:spAutoFit/>
          </a:bodyPr>
          <a:lstStyle/>
          <a:p>
            <a:pPr lvl="1" indent="-312738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Since the Industrial Revolution, the concentration of CO</a:t>
            </a:r>
            <a:r>
              <a:rPr lang="en-US" altLang="en-US" sz="2800" baseline="-25000" dirty="0" smtClean="0">
                <a:latin typeface="Arial" panose="020B0604020202020204" pitchFamily="34" charset="0"/>
              </a:rPr>
              <a:t>2</a:t>
            </a:r>
            <a:r>
              <a:rPr lang="en-US" altLang="en-US" sz="2800" dirty="0" smtClean="0">
                <a:latin typeface="Arial" panose="020B0604020202020204" pitchFamily="34" charset="0"/>
              </a:rPr>
              <a:t> in the atmosphere has increased greatly as a result of </a:t>
            </a:r>
            <a:r>
              <a:rPr lang="en-US" altLang="en-US" sz="2800" u="sng" dirty="0" smtClean="0">
                <a:latin typeface="Arial" panose="020B0604020202020204" pitchFamily="34" charset="0"/>
              </a:rPr>
              <a:t>burning fossil fuels</a:t>
            </a:r>
            <a:r>
              <a:rPr lang="en-US" altLang="en-US" sz="2800" dirty="0" smtClean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3557" name="Picture 5" descr="56_27CarbonDioxTempRis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51054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84163"/>
            <a:ext cx="8763000" cy="630237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Climate Change (“Global Warming”)</a:t>
            </a:r>
            <a:endParaRPr lang="en-US" altLang="en-US" sz="3200" baseline="-25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143000"/>
            <a:ext cx="8686800" cy="3211513"/>
          </a:xfrm>
        </p:spPr>
        <p:txBody>
          <a:bodyPr>
            <a:spAutoFit/>
          </a:bodyPr>
          <a:lstStyle/>
          <a:p>
            <a:pPr marL="457200" lvl="2" indent="-346075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Studies predict a doubling of CO</a:t>
            </a:r>
            <a:r>
              <a:rPr lang="en-US" altLang="en-US" sz="2800" baseline="-25000" dirty="0" smtClean="0">
                <a:latin typeface="Arial" panose="020B0604020202020204" pitchFamily="34" charset="0"/>
              </a:rPr>
              <a:t>2</a:t>
            </a:r>
            <a:r>
              <a:rPr lang="en-US" altLang="en-US" sz="2800" dirty="0" smtClean="0">
                <a:latin typeface="Arial" panose="020B0604020202020204" pitchFamily="34" charset="0"/>
              </a:rPr>
              <a:t> in the atmosphere will cause a 3ºC increase in the average temperature of Earth.</a:t>
            </a:r>
          </a:p>
          <a:p>
            <a:pPr marL="457200" lvl="2" indent="-346075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Rising temperatures could cause polar ice cap melting, which could flood coastal areas.</a:t>
            </a:r>
          </a:p>
          <a:p>
            <a:pPr marL="457200" lvl="1" indent="-346075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Approach: stabilize </a:t>
            </a:r>
            <a:r>
              <a:rPr lang="en-US" altLang="en-US" sz="2800" u="sng" dirty="0" smtClean="0">
                <a:latin typeface="Arial" panose="020B0604020202020204" pitchFamily="34" charset="0"/>
              </a:rPr>
              <a:t>use of fossil fuels</a:t>
            </a:r>
            <a:r>
              <a:rPr lang="en-US" altLang="en-US" sz="2800" dirty="0" smtClean="0">
                <a:latin typeface="Arial" panose="020B0604020202020204" pitchFamily="34" charset="0"/>
              </a:rPr>
              <a:t> and </a:t>
            </a:r>
            <a:r>
              <a:rPr lang="en-US" altLang="en-US" sz="2800" u="sng" dirty="0" smtClean="0">
                <a:latin typeface="Arial" panose="020B0604020202020204" pitchFamily="34" charset="0"/>
              </a:rPr>
              <a:t>reduce deforestation</a:t>
            </a: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318" name="Picture 6" descr="http://plainswindeis.anl.gov/images/photos/wind_450KW_turbine_IA_V_13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19319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21125"/>
            <a:ext cx="27432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630238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Climate Change</a:t>
            </a:r>
            <a:endParaRPr lang="en-US" altLang="en-US" sz="3200" baseline="-25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382000" cy="4572000"/>
          </a:xfrm>
        </p:spPr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Snow and rainfall patterns shifting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Floods, drought, intense rainfall, more frequent and severe heat waves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163" y="3124200"/>
            <a:ext cx="2636837" cy="2527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124200"/>
            <a:ext cx="2590800" cy="2482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124200"/>
            <a:ext cx="2590800" cy="2482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6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058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Chapter 55: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smtClean="0">
                <a:ea typeface="+mj-ea"/>
                <a:cs typeface="+mj-cs"/>
              </a:rPr>
              <a:t>Ecosystems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6386" name="Picture 3" descr="55_02DesertSpring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9802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3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6050"/>
            <a:ext cx="678180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356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6294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764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 Warming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467600" cy="41148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 smtClean="0"/>
              <a:t>Long-term increase in the temperature of Earth’s lower atmosphere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3124200"/>
            <a:ext cx="8831263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508750" y="6491288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Figure 48.19, Page 881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4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52400"/>
            <a:ext cx="8281987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5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096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3"/>
          <p:cNvSpPr>
            <a:spLocks noGrp="1"/>
          </p:cNvSpPr>
          <p:nvPr>
            <p:ph type="title"/>
          </p:nvPr>
        </p:nvSpPr>
        <p:spPr>
          <a:xfrm>
            <a:off x="660400" y="152400"/>
            <a:ext cx="8178800" cy="792163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000FF"/>
                </a:solidFill>
                <a:hlinkClick r:id="rId3"/>
              </a:rPr>
              <a:t>NASA Video Clip: Daily Arctic Sea Ice Changes</a:t>
            </a:r>
            <a:endParaRPr lang="en-US" altLang="en-US" sz="3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www.youtube.com/watch?v=McRYTC56DC4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www.youtube.com/watch?v=ffjIyms1BX4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www.youtube.com/watch?v=OWXoRSIxyIU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altLang="en-US" sz="3600" dirty="0" smtClean="0"/>
              <a:t>Chapter 56: Conservation Biology and Global Change</a:t>
            </a:r>
          </a:p>
        </p:txBody>
      </p:sp>
      <p:pic>
        <p:nvPicPr>
          <p:cNvPr id="9219" name="Picture 5" descr="56_01SmokyHoneyeater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60713"/>
            <a:ext cx="471487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2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you need to know: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 smtClean="0"/>
              <a:t>The value of biodiversity, and the major human threats to it.</a:t>
            </a:r>
          </a:p>
          <a:p>
            <a:r>
              <a:rPr lang="en-US" altLang="en-US" dirty="0" smtClean="0"/>
              <a:t>How human activity is changing the earth</a:t>
            </a:r>
          </a:p>
        </p:txBody>
      </p:sp>
    </p:spTree>
    <p:extLst>
      <p:ext uri="{BB962C8B-B14F-4D97-AF65-F5344CB8AC3E}">
        <p14:creationId xmlns:p14="http://schemas.microsoft.com/office/powerpoint/2010/main" val="1090208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60363"/>
            <a:ext cx="8763000" cy="630237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 eaLnBrk="1" hangingPunct="1">
              <a:buClr>
                <a:srgbClr val="339933"/>
              </a:buClr>
            </a:pP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biology</a:t>
            </a: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a goal-oriented science that seeks to counter the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biodiversity crisis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the current rapid decrease in Earth’s variety of life.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Extinction is a natural phenomenon that has been occurring since life evolved on earth.</a:t>
            </a:r>
          </a:p>
          <a:p>
            <a:pPr lvl="1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The current </a:t>
            </a:r>
            <a:r>
              <a:rPr lang="en-US" altLang="en-US" sz="2800" i="1" dirty="0" smtClean="0">
                <a:latin typeface="Arial" panose="020B0604020202020204" pitchFamily="34" charset="0"/>
              </a:rPr>
              <a:t>rate</a:t>
            </a:r>
            <a:r>
              <a:rPr lang="en-US" altLang="en-US" sz="2800" dirty="0" smtClean="0">
                <a:latin typeface="Arial" panose="020B0604020202020204" pitchFamily="34" charset="0"/>
              </a:rPr>
              <a:t> of extinction is what underlies the biodiversity crisis.</a:t>
            </a:r>
          </a:p>
          <a:p>
            <a:pPr lvl="1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A high rate of species extinction is being caused by humans.</a:t>
            </a:r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152400" y="11430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8"/>
          <p:cNvSpPr>
            <a:spLocks noGrp="1"/>
          </p:cNvSpPr>
          <p:nvPr>
            <p:ph sz="quarter" idx="1"/>
          </p:nvPr>
        </p:nvSpPr>
        <p:spPr>
          <a:xfrm>
            <a:off x="304800" y="533400"/>
            <a:ext cx="5715000" cy="22098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three levels of biodiversity:</a:t>
            </a:r>
          </a:p>
          <a:p>
            <a:pPr marL="692150" lvl="1" indent="-373063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</a:rPr>
              <a:t>genetic diversity</a:t>
            </a:r>
          </a:p>
          <a:p>
            <a:pPr marL="692150" lvl="1" indent="-373063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species diversity</a:t>
            </a:r>
          </a:p>
          <a:p>
            <a:pPr marL="692150" lvl="1" indent="-373063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</a:rPr>
              <a:t>ecosystem diversity</a:t>
            </a:r>
            <a:endParaRPr lang="en-US" altLang="en-US" sz="2800" dirty="0" smtClean="0">
              <a:solidFill>
                <a:srgbClr val="0070C0"/>
              </a:solidFill>
            </a:endParaRPr>
          </a:p>
        </p:txBody>
      </p:sp>
      <p:pic>
        <p:nvPicPr>
          <p:cNvPr id="12291" name="Picture 3" descr="56_03BiodiversityLevels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475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Ecosystems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73638"/>
          </a:xfrm>
        </p:spPr>
        <p:txBody>
          <a:bodyPr/>
          <a:lstStyle/>
          <a:p>
            <a:pPr>
              <a:buFont typeface="Georgia" panose="02040502050405020303" pitchFamily="18" charset="0"/>
              <a:buNone/>
            </a:pPr>
            <a:r>
              <a:rPr lang="en-US" altLang="en-US" b="1" u="sng" dirty="0" smtClean="0">
                <a:solidFill>
                  <a:srgbClr val="C00000"/>
                </a:solidFill>
              </a:rPr>
              <a:t>Ecosystem</a:t>
            </a:r>
            <a:r>
              <a:rPr lang="en-US" altLang="en-US" dirty="0" smtClean="0"/>
              <a:t> = sum of all the organisms living within its boundaries (biotic community) + abiotic factors with which they interact</a:t>
            </a:r>
          </a:p>
          <a:p>
            <a:pPr>
              <a:buNone/>
            </a:pPr>
            <a:r>
              <a:rPr lang="en-US" dirty="0"/>
              <a:t>Ecosystems range from a microcosm, such as an aquarium or your garden, to a large area such as a lake or forest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dirty="0" smtClean="0"/>
          </a:p>
          <a:p>
            <a:pPr>
              <a:buFont typeface="Georgia" panose="02040502050405020303" pitchFamily="18" charset="0"/>
              <a:buNone/>
            </a:pPr>
            <a:r>
              <a:rPr lang="en-US" altLang="en-US" dirty="0" smtClean="0"/>
              <a:t>Involves two unique processes:</a:t>
            </a:r>
          </a:p>
          <a:p>
            <a:pPr marL="914400" lvl="1" indent="-514350">
              <a:buFont typeface="Trebuchet MS" panose="020B0603020202020204" pitchFamily="34" charset="0"/>
              <a:buAutoNum type="arabicPeriod"/>
            </a:pPr>
            <a:r>
              <a:rPr lang="en-US" altLang="en-US" sz="2800" dirty="0" smtClean="0"/>
              <a:t>Energy flow</a:t>
            </a:r>
          </a:p>
          <a:p>
            <a:pPr marL="914400" lvl="1" indent="-514350">
              <a:buFont typeface="Trebuchet MS" panose="020B0603020202020204" pitchFamily="34" charset="0"/>
              <a:buAutoNum type="arabicPeriod"/>
            </a:pPr>
            <a:r>
              <a:rPr lang="en-US" altLang="en-US" sz="2800" dirty="0" smtClean="0"/>
              <a:t>matter </a:t>
            </a:r>
            <a:r>
              <a:rPr lang="en-US" altLang="en-US" sz="2800" dirty="0" smtClean="0"/>
              <a:t>cycling</a:t>
            </a:r>
            <a:endParaRPr lang="en-US" altLang="en-US" sz="280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Energy flows through ecosystems while matter cycles within them </a:t>
            </a:r>
          </a:p>
          <a:p>
            <a:pPr marL="400050" lvl="1" indent="0">
              <a:buNone/>
            </a:pP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25" y="3505200"/>
            <a:ext cx="3008551" cy="22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12763"/>
            <a:ext cx="8763000" cy="630237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four major threats to biodiversity:</a:t>
            </a:r>
            <a:endParaRPr lang="en-US" alt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524000"/>
            <a:ext cx="8686800" cy="4252913"/>
          </a:xfrm>
        </p:spPr>
        <p:txBody>
          <a:bodyPr>
            <a:spAutoFit/>
          </a:bodyPr>
          <a:lstStyle/>
          <a:p>
            <a:pPr marL="685800" indent="-514350" eaLnBrk="1" hangingPunct="1">
              <a:buClr>
                <a:srgbClr val="339933"/>
              </a:buClr>
              <a:buFont typeface="Franklin Gothic Book" panose="020B0503020102020204" pitchFamily="34" charset="0"/>
              <a:buAutoNum type="arabicPeriod"/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loss</a:t>
            </a:r>
          </a:p>
          <a:p>
            <a:pPr marL="962025" lvl="1" indent="-269875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Human alteration of habitat is the single greatest threat to biodiversity</a:t>
            </a:r>
          </a:p>
          <a:p>
            <a:pPr marL="685800" indent="-514350" eaLnBrk="1" hangingPunct="1">
              <a:buClr>
                <a:srgbClr val="339933"/>
              </a:buClr>
              <a:buFont typeface="Franklin Gothic Book" panose="020B0503020102020204" pitchFamily="34" charset="0"/>
              <a:buAutoNum type="arabicPeriod"/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species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invasive/nonnative/exotic species</a:t>
            </a:r>
          </a:p>
          <a:p>
            <a:pPr marL="685800" indent="-514350" eaLnBrk="1" hangingPunct="1">
              <a:buClr>
                <a:srgbClr val="339933"/>
              </a:buClr>
              <a:buFont typeface="Franklin Gothic Book" panose="020B0503020102020204" pitchFamily="34" charset="0"/>
              <a:buAutoNum type="arabicPeriod"/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Overexploitation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harvest wild plants/animals</a:t>
            </a:r>
          </a:p>
          <a:p>
            <a:pPr marL="685800" indent="-514350" eaLnBrk="1" hangingPunct="1">
              <a:buClr>
                <a:srgbClr val="339933"/>
              </a:buClr>
              <a:buFont typeface="Franklin Gothic Book" panose="020B0503020102020204" pitchFamily="34" charset="0"/>
              <a:buAutoNum type="arabicPeriod"/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change: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alter climate, atmosphere, &amp; ecological systems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reduce Earth’s capacity to sustain life</a:t>
            </a:r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152400" y="12954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70C0"/>
                </a:solidFill>
              </a:rPr>
              <a:t>Movement corridors </a:t>
            </a:r>
            <a:r>
              <a:rPr lang="en-US" altLang="en-US" dirty="0" smtClean="0"/>
              <a:t>can promote dispersal if habitats are fragmented</a:t>
            </a:r>
          </a:p>
        </p:txBody>
      </p:sp>
      <p:pic>
        <p:nvPicPr>
          <p:cNvPr id="14339" name="Picture 3" descr="56_18ArtificialCorridor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0800"/>
            <a:ext cx="60198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Landscape conservation</a:t>
            </a:r>
          </a:p>
        </p:txBody>
      </p:sp>
    </p:spTree>
    <p:extLst>
      <p:ext uri="{BB962C8B-B14F-4D97-AF65-F5344CB8AC3E}">
        <p14:creationId xmlns:p14="http://schemas.microsoft.com/office/powerpoint/2010/main" val="37411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92163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rgbClr val="047A07"/>
                </a:solidFill>
              </a:rPr>
              <a:t>Biodiversity Hot Spots</a:t>
            </a:r>
          </a:p>
        </p:txBody>
      </p:sp>
      <p:pic>
        <p:nvPicPr>
          <p:cNvPr id="15363" name="Content Placeholder 3" descr="56_19BiodiversHotSpots-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82725"/>
            <a:ext cx="7772400" cy="4502150"/>
          </a:xfrm>
        </p:spPr>
      </p:pic>
    </p:spTree>
    <p:extLst>
      <p:ext uri="{BB962C8B-B14F-4D97-AF65-F5344CB8AC3E}">
        <p14:creationId xmlns:p14="http://schemas.microsoft.com/office/powerpoint/2010/main" val="8775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33400" y="1447800"/>
            <a:ext cx="8153400" cy="1866900"/>
          </a:xfrm>
        </p:spPr>
        <p:txBody>
          <a:bodyPr>
            <a:spAutoFit/>
          </a:bodyPr>
          <a:lstStyle/>
          <a:p>
            <a:pPr marL="395288" indent="-395288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Excess nitrogen from agriculture enters aquatic ecosystems</a:t>
            </a:r>
          </a:p>
          <a:p>
            <a:pPr marL="395288" lvl="1" indent="-395288" eaLnBrk="1" hangingPunct="1">
              <a:buClr>
                <a:srgbClr val="339933"/>
              </a:buClr>
            </a:pPr>
            <a:r>
              <a:rPr lang="en-US" altLang="en-US" sz="2800" dirty="0" smtClean="0">
                <a:latin typeface="Arial" panose="020B0604020202020204" pitchFamily="34" charset="0"/>
              </a:rPr>
              <a:t>Algae and bacteria bloom/die 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reduce oxygen  fish and invertebrates die</a:t>
            </a:r>
            <a:endParaRPr lang="en-US" altLang="en-US" sz="2800" dirty="0" smtClean="0">
              <a:latin typeface="Arial" panose="020B0604020202020204" pitchFamily="34" charset="0"/>
            </a:endParaRP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228600" y="381000"/>
            <a:ext cx="8763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Eutrophication</a:t>
            </a:r>
            <a:endParaRPr lang="en-US" alt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152400" y="12192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7" name="Picture 2" descr="54_07Eutrophication_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381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6_24_GulfMexicoDeadZone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7600"/>
            <a:ext cx="5032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6200" y="57912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Mississippi basin dead zone (red)</a:t>
            </a:r>
          </a:p>
        </p:txBody>
      </p:sp>
    </p:spTree>
    <p:extLst>
      <p:ext uri="{BB962C8B-B14F-4D97-AF65-F5344CB8AC3E}">
        <p14:creationId xmlns:p14="http://schemas.microsoft.com/office/powerpoint/2010/main" val="19196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2250"/>
            <a:ext cx="8763000" cy="692150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Precipitation</a:t>
            </a:r>
            <a:endParaRPr lang="en-US" alt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219200"/>
            <a:ext cx="8534400" cy="3000375"/>
          </a:xfrm>
        </p:spPr>
        <p:txBody>
          <a:bodyPr>
            <a:spAutoFit/>
          </a:bodyPr>
          <a:lstStyle/>
          <a:p>
            <a:pPr marL="344488" indent="-344488" eaLnBrk="1" hangingPunct="1">
              <a:buClr>
                <a:srgbClr val="339933"/>
              </a:buClr>
              <a:defRPr/>
            </a:pPr>
            <a:r>
              <a:rPr lang="en-US" altLang="en-US" sz="2800" dirty="0" smtClean="0">
                <a:latin typeface="Arial" pitchFamily="34" charset="0"/>
                <a:ea typeface="+mn-ea"/>
                <a:cs typeface="Arial" pitchFamily="34" charset="0"/>
              </a:rPr>
              <a:t>Rain, snow, or fog with a pH less than 5.6</a:t>
            </a:r>
          </a:p>
          <a:p>
            <a:pPr marL="344488" indent="-344488" eaLnBrk="1" hangingPunct="1">
              <a:buClr>
                <a:srgbClr val="339933"/>
              </a:buClr>
              <a:defRPr/>
            </a:pPr>
            <a:r>
              <a:rPr lang="en-US" altLang="en-US" sz="2800" dirty="0" smtClean="0">
                <a:latin typeface="Arial" pitchFamily="34" charset="0"/>
                <a:ea typeface="+mn-ea"/>
                <a:cs typeface="Arial" pitchFamily="34" charset="0"/>
              </a:rPr>
              <a:t>Caused by burning of wood &amp; fossil fuels </a:t>
            </a:r>
            <a:r>
              <a:rPr lang="en-US" altLang="en-US" sz="2800" dirty="0" smtClean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 release sulfur oxides and nitrogen oxides</a:t>
            </a:r>
            <a:endParaRPr lang="en-US" altLang="en-US" sz="2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344488" indent="-344488" eaLnBrk="1" hangingPunct="1">
              <a:buClr>
                <a:srgbClr val="339933"/>
              </a:buClr>
              <a:defRPr/>
            </a:pPr>
            <a:r>
              <a:rPr lang="en-US" altLang="en-US" sz="3000" dirty="0" smtClean="0">
                <a:latin typeface="Arial" pitchFamily="34" charset="0"/>
                <a:ea typeface="+mn-ea"/>
                <a:cs typeface="Arial" pitchFamily="34" charset="0"/>
              </a:rPr>
              <a:t>React with water in the atmosphere to produce sulfuric and nitric acids</a:t>
            </a:r>
          </a:p>
          <a:p>
            <a:pPr marL="355600" indent="-311150" eaLnBrk="1" hangingPunct="1">
              <a:buClr>
                <a:srgbClr val="339933"/>
              </a:buClr>
              <a:defRPr/>
            </a:pPr>
            <a:endParaRPr lang="en-US" altLang="en-US" sz="3000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"/>
          <a:stretch>
            <a:fillRect/>
          </a:stretch>
        </p:blipFill>
        <p:spPr bwMode="auto">
          <a:xfrm>
            <a:off x="1905000" y="3657600"/>
            <a:ext cx="51816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Acid Precipitation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68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North </a:t>
            </a:r>
            <a:r>
              <a:rPr lang="en-US" dirty="0"/>
              <a:t>American and European ecosystems downwind from industrial regions have been damaged by rain and snow containing nitric and sulfuric </a:t>
            </a:r>
            <a:r>
              <a:rPr lang="en-US" dirty="0" smtClean="0"/>
              <a:t>acid</a:t>
            </a:r>
          </a:p>
          <a:p>
            <a:pPr lvl="1"/>
            <a:r>
              <a:rPr lang="en-US" sz="2000" dirty="0" smtClean="0"/>
              <a:t>By the year 2000, acid precipitation affected the entire contiguous United States </a:t>
            </a:r>
          </a:p>
          <a:p>
            <a:pPr lvl="1"/>
            <a:r>
              <a:rPr lang="en-US" sz="2200" dirty="0" smtClean="0"/>
              <a:t>Elgin </a:t>
            </a:r>
            <a:r>
              <a:rPr lang="en-US" sz="2200" dirty="0"/>
              <a:t>marbles on acropolis</a:t>
            </a:r>
          </a:p>
        </p:txBody>
      </p:sp>
      <p:pic>
        <p:nvPicPr>
          <p:cNvPr id="6" name="Picture 2" descr="http://bolokids.boloji.com/articles/The%20ill-effects%20of%20Acid%20Rain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56381"/>
            <a:ext cx="2540000" cy="3606800"/>
          </a:xfrm>
          <a:prstGeom prst="rect">
            <a:avLst/>
          </a:prstGeom>
          <a:noFill/>
        </p:spPr>
      </p:pic>
      <p:pic>
        <p:nvPicPr>
          <p:cNvPr id="1026" name="Picture 2" descr="http://i.telegraph.co.uk/multimedia/archive/01005/parhtenon-460_100534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19600"/>
            <a:ext cx="3105149" cy="19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elgin marbles acropo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79" y="210661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4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37613" cy="457200"/>
          </a:xfrm>
        </p:spPr>
        <p:txBody>
          <a:bodyPr lIns="91435" tIns="45718" rIns="91435" bIns="45718" anchor="t"/>
          <a:lstStyle/>
          <a:p>
            <a:pPr algn="ctr" eaLnBrk="1" hangingPunct="1">
              <a:tabLst>
                <a:tab pos="1028700" algn="l"/>
              </a:tabLst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pitchFamily="34" charset="0"/>
                <a:ea typeface="+mj-ea"/>
                <a:cs typeface="ＭＳ Ｐゴシック" charset="0"/>
              </a:rPr>
              <a:t>Acid rain damage to statuary, 1908 &amp; 1968</a:t>
            </a:r>
            <a:endParaRPr lang="en-US" altLang="en-US" sz="5400" dirty="0" smtClean="0">
              <a:solidFill>
                <a:schemeClr val="tx1"/>
              </a:solidFill>
              <a:ea typeface="+mj-ea"/>
              <a:cs typeface="ＭＳ Ｐゴシック" charset="0"/>
            </a:endParaRPr>
          </a:p>
        </p:txBody>
      </p:sp>
      <p:pic>
        <p:nvPicPr>
          <p:cNvPr id="19459" name="Picture 4" descr="03-10x2-Statuary.jpg                                           00001616Camp Pocketdrive               B81D7F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5188"/>
            <a:ext cx="84201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1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7613" cy="457200"/>
          </a:xfrm>
        </p:spPr>
        <p:txBody>
          <a:bodyPr lIns="91435" tIns="45718" rIns="91435" bIns="45718" anchor="t"/>
          <a:lstStyle/>
          <a:p>
            <a:pPr algn="ctr" eaLnBrk="1" hangingPunct="1">
              <a:tabLst>
                <a:tab pos="1028700" algn="l"/>
              </a:tabLst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pitchFamily="34" charset="0"/>
                <a:ea typeface="+mj-ea"/>
                <a:cs typeface="ＭＳ Ｐゴシック" charset="0"/>
              </a:rPr>
              <a:t>The effects of acid precipitation on a forest</a:t>
            </a:r>
            <a:endParaRPr lang="en-US" altLang="en-US" sz="5400" dirty="0" smtClean="0">
              <a:solidFill>
                <a:schemeClr val="tx1"/>
              </a:solidFill>
              <a:ea typeface="+mj-ea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572000"/>
            <a:ext cx="2452687" cy="182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90600"/>
            <a:ext cx="335712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12" y="1238250"/>
            <a:ext cx="2924764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990" y="3733800"/>
            <a:ext cx="3836415" cy="27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56_25BioMagnificationPCB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52755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191000" y="1438275"/>
            <a:ext cx="4724400" cy="4124325"/>
          </a:xfrm>
        </p:spPr>
        <p:txBody>
          <a:bodyPr>
            <a:spAutoFit/>
          </a:bodyPr>
          <a:lstStyle/>
          <a:p>
            <a:pPr marL="395288" indent="-395288" eaLnBrk="1" hangingPunct="1">
              <a:buClr>
                <a:srgbClr val="339933"/>
              </a:buClr>
            </a:pPr>
            <a:r>
              <a:rPr lang="en-US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Toxins become more concentrated in successive trophic levels of a food web</a:t>
            </a:r>
          </a:p>
          <a:p>
            <a:pPr marL="395288" indent="-395288" eaLnBrk="1" hangingPunct="1">
              <a:buClr>
                <a:srgbClr val="339933"/>
              </a:buClr>
            </a:pPr>
            <a:r>
              <a:rPr lang="en-US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Toxins can’t be broken down &amp; magnify in concentration up the food chain</a:t>
            </a:r>
          </a:p>
          <a:p>
            <a:pPr marL="395288" indent="-395288" eaLnBrk="1" hangingPunct="1">
              <a:buClr>
                <a:srgbClr val="339933"/>
              </a:buClr>
            </a:pPr>
            <a:r>
              <a:rPr lang="en-US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Problem: mercury in fish</a:t>
            </a:r>
          </a:p>
        </p:txBody>
      </p: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228600" y="381000"/>
            <a:ext cx="8763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Magnification</a:t>
            </a:r>
            <a:endParaRPr lang="en-US" alt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52400" y="12192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47625"/>
            <a:ext cx="8763000" cy="1123950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activities are depleting the atmospheric ozone</a:t>
            </a:r>
            <a:endParaRPr lang="en-US" alt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8686800" cy="1770063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Life on earth is protected from the damaging affects of ultraviolet radiation (UV) by a layer of O</a:t>
            </a:r>
            <a:r>
              <a:rPr lang="en-US" alt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Chlorine-containing compounds erode the ozone layer</a:t>
            </a: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152400" y="14478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10" name="Picture 8" descr="56_29AntarcticOzoneLayer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2" y="4749297"/>
            <a:ext cx="2506791" cy="21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419600"/>
            <a:ext cx="4114800" cy="231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181600"/>
            <a:ext cx="1612852" cy="11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708025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339933"/>
                </a:solidFill>
              </a:rPr>
              <a:t>Energy Flow in an Ecosystem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686800" cy="4024313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defRPr/>
            </a:pPr>
            <a:r>
              <a:rPr lang="en-US" altLang="en-US" b="1" dirty="0" smtClean="0">
                <a:solidFill>
                  <a:srgbClr val="C00000"/>
                </a:solidFill>
              </a:rPr>
              <a:t>Energy cannot be recycled </a:t>
            </a:r>
            <a:r>
              <a:rPr lang="en-US" altLang="en-US" dirty="0" smtClean="0">
                <a:sym typeface="Wingdings" panose="05000000000000000000" pitchFamily="2" charset="2"/>
              </a:rPr>
              <a:t> must be constantly supplied to an ecosystem (mostly by </a:t>
            </a:r>
            <a:r>
              <a:rPr lang="en-US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SUN</a:t>
            </a:r>
            <a:r>
              <a:rPr lang="en-US" altLang="en-US" dirty="0" smtClean="0">
                <a:sym typeface="Wingdings" panose="05000000000000000000" pitchFamily="2" charset="2"/>
              </a:rPr>
              <a:t>)</a:t>
            </a:r>
          </a:p>
          <a:p>
            <a:pPr eaLnBrk="1" hangingPunct="1">
              <a:buClr>
                <a:srgbClr val="339933"/>
              </a:buClr>
              <a:defRPr/>
            </a:pPr>
            <a:r>
              <a:rPr lang="en-US" altLang="en-US" dirty="0" smtClean="0"/>
              <a:t>The </a:t>
            </a:r>
            <a:r>
              <a:rPr lang="en-US" altLang="en-US" b="1" dirty="0" smtClean="0">
                <a:solidFill>
                  <a:srgbClr val="C00000"/>
                </a:solidFill>
              </a:rPr>
              <a:t>autotrophs</a:t>
            </a:r>
            <a:r>
              <a:rPr lang="en-US" altLang="en-US" dirty="0" smtClean="0"/>
              <a:t> (“self feeders”) are the </a:t>
            </a:r>
            <a:r>
              <a:rPr lang="en-US" altLang="en-US" b="1" dirty="0" smtClean="0">
                <a:solidFill>
                  <a:srgbClr val="339966"/>
                </a:solidFill>
              </a:rPr>
              <a:t>primary producers</a:t>
            </a:r>
            <a:r>
              <a:rPr lang="en-US" altLang="en-US" dirty="0" smtClean="0"/>
              <a:t>, and are usually photosynthetic (plants or algae).</a:t>
            </a:r>
          </a:p>
          <a:p>
            <a:pPr lvl="1" eaLnBrk="1" hangingPunct="1">
              <a:buClr>
                <a:srgbClr val="339933"/>
              </a:buClr>
              <a:defRPr/>
            </a:pPr>
            <a:r>
              <a:rPr lang="en-US" altLang="en-US" dirty="0" smtClean="0"/>
              <a:t>They use light energy to synthesize sugars and other organic compounds.</a:t>
            </a:r>
          </a:p>
          <a:p>
            <a:pPr eaLnBrk="1" hangingPunct="1">
              <a:buClr>
                <a:srgbClr val="339933"/>
              </a:buClr>
              <a:defRPr/>
            </a:pPr>
            <a:r>
              <a:rPr lang="en-US" altLang="en-US" b="1" dirty="0" smtClean="0">
                <a:solidFill>
                  <a:srgbClr val="C00000"/>
                </a:solidFill>
              </a:rPr>
              <a:t>Heterotrophs</a:t>
            </a:r>
            <a:r>
              <a:rPr lang="en-US" altLang="en-US" dirty="0" smtClean="0"/>
              <a:t> (“other feeders”) – can’t make own food</a:t>
            </a: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152400" y="14478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Restoration Ecology</a:t>
            </a:r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427022" y="1219200"/>
            <a:ext cx="8229600" cy="4973638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rgbClr val="FF0000"/>
                </a:solidFill>
              </a:rPr>
              <a:t>Bioremediation</a:t>
            </a:r>
            <a:r>
              <a:rPr lang="en-US" altLang="en-US" dirty="0" smtClean="0"/>
              <a:t>: use of organisms (prokaryotes, fungi, plants) to detoxify polluted ecosystems</a:t>
            </a:r>
          </a:p>
          <a:p>
            <a:r>
              <a:rPr lang="en-US" altLang="en-US" b="1" u="sng" dirty="0" err="1" smtClean="0">
                <a:solidFill>
                  <a:srgbClr val="FF0000"/>
                </a:solidFill>
              </a:rPr>
              <a:t>Bioaugmentation</a:t>
            </a:r>
            <a:r>
              <a:rPr lang="en-US" altLang="en-US" dirty="0" smtClean="0"/>
              <a:t>: introduce desirable species (</a:t>
            </a:r>
            <a:r>
              <a:rPr lang="en-US" altLang="en-US" dirty="0" err="1" smtClean="0"/>
              <a:t>eg</a:t>
            </a:r>
            <a:r>
              <a:rPr lang="en-US" altLang="en-US" dirty="0" smtClean="0"/>
              <a:t>. nitrogen-fixers) to add essential nutrients</a:t>
            </a:r>
          </a:p>
        </p:txBody>
      </p:sp>
      <p:pic>
        <p:nvPicPr>
          <p:cNvPr id="29700" name="Picture 4" descr="55_17_MineRestoration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6" y="3810951"/>
            <a:ext cx="8137556" cy="304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55_19bRestorationEcology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63913"/>
            <a:ext cx="38862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4" descr="55_19eRestorationEcology-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4075"/>
            <a:ext cx="41910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55_18aBioremediation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191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304800" y="9144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Bioremediation of groundwater contaminated with uranium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3581400"/>
            <a:ext cx="5181600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Restoration ecology projects</a:t>
            </a:r>
          </a:p>
        </p:txBody>
      </p:sp>
    </p:spTree>
    <p:extLst>
      <p:ext uri="{BB962C8B-B14F-4D97-AF65-F5344CB8AC3E}">
        <p14:creationId xmlns:p14="http://schemas.microsoft.com/office/powerpoint/2010/main" val="4957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7010400" cy="1527175"/>
          </a:xfrm>
        </p:spPr>
        <p:txBody>
          <a:bodyPr/>
          <a:lstStyle/>
          <a:p>
            <a:pPr eaLnBrk="1" hangingPunct="1"/>
            <a:r>
              <a:rPr lang="en-US" dirty="0" smtClean="0"/>
              <a:t>Energy Flow - Trophic Levels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4495800" cy="41148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solidFill>
                  <a:srgbClr val="FF0000"/>
                </a:solidFill>
              </a:rPr>
              <a:t>Organisms in a community are related to each other through feeding relationships</a:t>
            </a:r>
          </a:p>
          <a:p>
            <a:pPr eaLnBrk="1" hangingPunct="1"/>
            <a:r>
              <a:rPr lang="en-US" sz="2600" dirty="0" smtClean="0"/>
              <a:t>Each step up in the transfer of energy is known as a </a:t>
            </a:r>
            <a:r>
              <a:rPr lang="en-US" sz="2600" b="1" dirty="0" smtClean="0">
                <a:solidFill>
                  <a:srgbClr val="FF0000"/>
                </a:solidFill>
              </a:rPr>
              <a:t>trophic level</a:t>
            </a:r>
            <a:endParaRPr lang="en-US" sz="2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600" dirty="0" smtClean="0">
                <a:solidFill>
                  <a:srgbClr val="FF0000"/>
                </a:solidFill>
              </a:rPr>
              <a:t>All energy ultimately comes from the </a:t>
            </a:r>
            <a:r>
              <a:rPr lang="en-US" sz="2600" b="1" dirty="0" smtClean="0">
                <a:solidFill>
                  <a:srgbClr val="FF0000"/>
                </a:solidFill>
              </a:rPr>
              <a:t>SUN</a:t>
            </a:r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</p:txBody>
      </p:sp>
      <p:pic>
        <p:nvPicPr>
          <p:cNvPr id="5124" name="Picture 7" descr="54-01-EcosystemDynamics-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8850" y="1219200"/>
            <a:ext cx="414655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3352800" cy="10287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Trophic Levels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495800" cy="48307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000" b="1" dirty="0" smtClean="0"/>
              <a:t>Producers</a:t>
            </a:r>
          </a:p>
          <a:p>
            <a:pPr lvl="1" eaLnBrk="1" hangingPunct="1"/>
            <a:r>
              <a:rPr lang="en-US" sz="2000" dirty="0" smtClean="0"/>
              <a:t>Convert solar (or chemical) energy into organic compounds </a:t>
            </a:r>
          </a:p>
          <a:p>
            <a:pPr eaLnBrk="1" hangingPunct="1"/>
            <a:r>
              <a:rPr lang="en-US" sz="2000" b="1" dirty="0" smtClean="0"/>
              <a:t>Primary consumers</a:t>
            </a:r>
          </a:p>
          <a:p>
            <a:pPr lvl="1" eaLnBrk="1" hangingPunct="1"/>
            <a:r>
              <a:rPr lang="en-US" sz="2000" dirty="0" smtClean="0"/>
              <a:t>Eat producers</a:t>
            </a:r>
          </a:p>
          <a:p>
            <a:pPr eaLnBrk="1" hangingPunct="1"/>
            <a:r>
              <a:rPr lang="en-US" sz="2000" b="1" dirty="0" smtClean="0"/>
              <a:t>Secondary consumers</a:t>
            </a:r>
          </a:p>
          <a:p>
            <a:pPr lvl="1" eaLnBrk="1" hangingPunct="1"/>
            <a:r>
              <a:rPr lang="en-US" sz="2000" dirty="0" smtClean="0"/>
              <a:t>Eat primary consumers</a:t>
            </a:r>
          </a:p>
          <a:p>
            <a:pPr eaLnBrk="1" hangingPunct="1"/>
            <a:r>
              <a:rPr lang="en-US" sz="2000" b="1" dirty="0" smtClean="0"/>
              <a:t>Tertiary consumers</a:t>
            </a:r>
          </a:p>
          <a:p>
            <a:pPr lvl="1"/>
            <a:r>
              <a:rPr lang="en-US" sz="2100" dirty="0"/>
              <a:t>Eat secondary </a:t>
            </a:r>
            <a:r>
              <a:rPr lang="en-US" sz="2100" dirty="0" smtClean="0"/>
              <a:t>consumers</a:t>
            </a:r>
            <a:endParaRPr lang="en-US" sz="2100" b="1" dirty="0" smtClean="0"/>
          </a:p>
          <a:p>
            <a:pPr eaLnBrk="1" hangingPunct="1"/>
            <a:r>
              <a:rPr lang="en-US" sz="2000" b="1" dirty="0" smtClean="0"/>
              <a:t>Detritivores –</a:t>
            </a:r>
            <a:endParaRPr lang="en-US" sz="2000" dirty="0"/>
          </a:p>
          <a:p>
            <a:pPr lvl="1"/>
            <a:r>
              <a:rPr lang="en-US" sz="2100" dirty="0" smtClean="0"/>
              <a:t>decomposers</a:t>
            </a:r>
            <a:endParaRPr lang="en-US" sz="2100" dirty="0" smtClean="0"/>
          </a:p>
          <a:p>
            <a:pPr lvl="1" eaLnBrk="1" hangingPunct="1"/>
            <a:endParaRPr lang="en-US" sz="2000" dirty="0" smtClean="0"/>
          </a:p>
          <a:p>
            <a:pPr marL="57150" indent="0">
              <a:buNone/>
            </a:pPr>
            <a:r>
              <a:rPr lang="en-US" sz="2000" dirty="0" smtClean="0"/>
              <a:t>Energy </a:t>
            </a:r>
            <a:r>
              <a:rPr lang="en-US" sz="2000" dirty="0"/>
              <a:t>and nutrients pass from primary producers (autotrophs) to primary consumers (herbivores) and then to secondary consumers (carnivores)</a:t>
            </a:r>
          </a:p>
          <a:p>
            <a:pPr marL="57150" indent="0">
              <a:buNone/>
            </a:pPr>
            <a:endParaRPr lang="en-US" sz="2000" dirty="0" smtClean="0"/>
          </a:p>
          <a:p>
            <a:pPr lvl="1" eaLnBrk="1" hangingPunct="1"/>
            <a:endParaRPr lang="en-US" sz="2000" dirty="0" smtClean="0"/>
          </a:p>
        </p:txBody>
      </p:sp>
      <p:pic>
        <p:nvPicPr>
          <p:cNvPr id="7172" name="Picture 6" descr="54-01-EcosystemDynamics-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304800"/>
            <a:ext cx="411480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31750" y="1752600"/>
            <a:ext cx="4616450" cy="1116013"/>
          </a:xfrm>
        </p:spPr>
        <p:txBody>
          <a:bodyPr>
            <a:spAutoFit/>
          </a:bodyPr>
          <a:lstStyle/>
          <a:p>
            <a:pPr lvl="1" eaLnBrk="1" hangingPunct="1">
              <a:buClr>
                <a:srgbClr val="339933"/>
              </a:buClr>
              <a:buFont typeface="Georgia" panose="02040502050405020303" pitchFamily="18" charset="0"/>
              <a:buNone/>
            </a:pPr>
            <a:r>
              <a:rPr lang="en-US" altLang="en-US" sz="3200" u="sng" dirty="0" smtClean="0">
                <a:solidFill>
                  <a:srgbClr val="0000FF"/>
                </a:solidFill>
              </a:rPr>
              <a:t>Main decomposers</a:t>
            </a:r>
            <a:r>
              <a:rPr lang="en-US" altLang="en-US" sz="3200" dirty="0" smtClean="0">
                <a:solidFill>
                  <a:srgbClr val="0000FF"/>
                </a:solidFill>
              </a:rPr>
              <a:t>:</a:t>
            </a:r>
          </a:p>
          <a:p>
            <a:pPr marL="676275" lvl="2" indent="0" eaLnBrk="1" hangingPunct="1">
              <a:buClr>
                <a:srgbClr val="339933"/>
              </a:buClr>
              <a:buFont typeface="Wingdings 2" panose="05020102010507070707" pitchFamily="18" charset="2"/>
              <a:buNone/>
            </a:pPr>
            <a:r>
              <a:rPr lang="en-US" altLang="en-US" sz="3200" dirty="0" smtClean="0">
                <a:solidFill>
                  <a:srgbClr val="0000FF"/>
                </a:solidFill>
              </a:rPr>
              <a:t>fungi &amp; prokaryotes</a:t>
            </a:r>
          </a:p>
        </p:txBody>
      </p:sp>
      <p:pic>
        <p:nvPicPr>
          <p:cNvPr id="15363" name="Picture 1" descr="55_03DecomposingTre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2600"/>
            <a:ext cx="42910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3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Primary Production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54538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</a:pPr>
            <a:r>
              <a:rPr lang="en-US" altLang="en-US" b="1" dirty="0" smtClean="0">
                <a:solidFill>
                  <a:srgbClr val="B50316"/>
                </a:solidFill>
              </a:rPr>
              <a:t>Primary production </a:t>
            </a:r>
            <a:r>
              <a:rPr lang="en-US" altLang="en-US" dirty="0" smtClean="0"/>
              <a:t>= amt. of </a:t>
            </a:r>
            <a:r>
              <a:rPr lang="en-US" altLang="en-US" u="sng" dirty="0" smtClean="0"/>
              <a:t>light energy</a:t>
            </a:r>
            <a:r>
              <a:rPr lang="en-US" altLang="en-US" dirty="0" smtClean="0"/>
              <a:t> that is converted to </a:t>
            </a:r>
            <a:r>
              <a:rPr lang="en-US" altLang="en-US" u="sng" dirty="0" smtClean="0"/>
              <a:t>chemical energy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b="1" dirty="0" smtClean="0">
                <a:solidFill>
                  <a:srgbClr val="B50316"/>
                </a:solidFill>
              </a:rPr>
              <a:t>Gross primary production (GPP)</a:t>
            </a:r>
            <a:r>
              <a:rPr lang="en-US" altLang="en-US" dirty="0" smtClean="0"/>
              <a:t>: total primary production in an ecosystem</a:t>
            </a:r>
            <a:endParaRPr lang="en-US" altLang="en-US" b="1" dirty="0" smtClean="0"/>
          </a:p>
          <a:p>
            <a:pPr eaLnBrk="1" hangingPunct="1">
              <a:buClr>
                <a:srgbClr val="339933"/>
              </a:buClr>
            </a:pPr>
            <a:r>
              <a:rPr lang="en-US" altLang="en-US" b="1" dirty="0" smtClean="0">
                <a:solidFill>
                  <a:srgbClr val="B50316"/>
                </a:solidFill>
              </a:rPr>
              <a:t>Net primary production (NPP) </a:t>
            </a:r>
            <a:r>
              <a:rPr lang="en-US" altLang="en-US" dirty="0" smtClean="0"/>
              <a:t>= gross primary production minus the energy used by the primary producers for </a:t>
            </a:r>
            <a:r>
              <a:rPr lang="en-US" altLang="en-US" b="1" dirty="0" smtClean="0">
                <a:solidFill>
                  <a:srgbClr val="C00000"/>
                </a:solidFill>
              </a:rPr>
              <a:t>respiration (R)</a:t>
            </a:r>
            <a:r>
              <a:rPr lang="en-US" altLang="en-US" dirty="0" smtClean="0"/>
              <a:t>:</a:t>
            </a:r>
          </a:p>
          <a:p>
            <a:pPr marL="819150" lvl="1" eaLnBrk="1" hangingPunct="1">
              <a:buClr>
                <a:srgbClr val="339933"/>
              </a:buClr>
            </a:pPr>
            <a:r>
              <a:rPr lang="en-US" altLang="en-US" sz="2800" dirty="0" smtClean="0"/>
              <a:t>NPP = GPP – R</a:t>
            </a:r>
          </a:p>
          <a:p>
            <a:pPr eaLnBrk="1" hangingPunct="1">
              <a:buClr>
                <a:srgbClr val="339933"/>
              </a:buClr>
            </a:pPr>
            <a:r>
              <a:rPr lang="en-US" altLang="en-US" dirty="0" smtClean="0"/>
              <a:t>NPP = storage of chemical energy available to consumers in an ecosystem</a:t>
            </a:r>
          </a:p>
        </p:txBody>
      </p:sp>
    </p:spTree>
    <p:extLst>
      <p:ext uri="{BB962C8B-B14F-4D97-AF65-F5344CB8AC3E}">
        <p14:creationId xmlns:p14="http://schemas.microsoft.com/office/powerpoint/2010/main" val="83531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24193</TotalTime>
  <Words>1571</Words>
  <Application>Microsoft Office PowerPoint</Application>
  <PresentationFormat>On-screen Show (4:3)</PresentationFormat>
  <Paragraphs>294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Arial</vt:lpstr>
      <vt:lpstr>Calibri</vt:lpstr>
      <vt:lpstr>Franklin Gothic Book</vt:lpstr>
      <vt:lpstr>Garamond</vt:lpstr>
      <vt:lpstr>Georgia</vt:lpstr>
      <vt:lpstr>ＭＳ Ｐゴシック</vt:lpstr>
      <vt:lpstr>ＭＳ Ｐゴシック</vt:lpstr>
      <vt:lpstr>Times</vt:lpstr>
      <vt:lpstr>Trebuchet MS</vt:lpstr>
      <vt:lpstr>Wingdings</vt:lpstr>
      <vt:lpstr>Wingdings 2</vt:lpstr>
      <vt:lpstr>Office Theme</vt:lpstr>
      <vt:lpstr>Urban</vt:lpstr>
      <vt:lpstr>1_Urban</vt:lpstr>
      <vt:lpstr>2_Urban</vt:lpstr>
      <vt:lpstr>6_Urban</vt:lpstr>
      <vt:lpstr>Notes – Ch. 55 &amp; 56 (Ecology and Conservation Biology)</vt:lpstr>
      <vt:lpstr>You Must Know:</vt:lpstr>
      <vt:lpstr>Chapter 55: Ecosystems</vt:lpstr>
      <vt:lpstr>Ecosystems</vt:lpstr>
      <vt:lpstr>Energy Flow in an Ecosystem</vt:lpstr>
      <vt:lpstr>Energy Flow - Trophic Levels</vt:lpstr>
      <vt:lpstr>Trophic Levels</vt:lpstr>
      <vt:lpstr>PowerPoint Presentation</vt:lpstr>
      <vt:lpstr>Primary Production</vt:lpstr>
      <vt:lpstr>Net primary production of different ecosystems</vt:lpstr>
      <vt:lpstr>PowerPoint Presentation</vt:lpstr>
      <vt:lpstr>PowerPoint Presentation</vt:lpstr>
      <vt:lpstr>Energy transfer between trophic levels is typically only 10% efficient</vt:lpstr>
      <vt:lpstr>PowerPoint Presentation</vt:lpstr>
      <vt:lpstr>Energy transfer between trophic levels</vt:lpstr>
      <vt:lpstr>Food chains</vt:lpstr>
      <vt:lpstr>Food Webs</vt:lpstr>
      <vt:lpstr>Ecological pyramids give insight to food chains </vt:lpstr>
      <vt:lpstr>PowerPoint Presentation</vt:lpstr>
      <vt:lpstr>PowerPoint Presentation</vt:lpstr>
      <vt:lpstr>Matter Cycles in Ecosystem</vt:lpstr>
      <vt:lpstr>Water Cycle</vt:lpstr>
      <vt:lpstr>Nitrogen Cycle</vt:lpstr>
      <vt:lpstr>Phosphorus Cycle</vt:lpstr>
      <vt:lpstr>Carbon Cycle</vt:lpstr>
      <vt:lpstr>Greenhouse Effect</vt:lpstr>
      <vt:lpstr>Rising atmospheric CO2</vt:lpstr>
      <vt:lpstr>Global Climate Change (“Global Warming”)</vt:lpstr>
      <vt:lpstr>Global Climate Change</vt:lpstr>
      <vt:lpstr>PowerPoint Presentation</vt:lpstr>
      <vt:lpstr>PowerPoint Presentation</vt:lpstr>
      <vt:lpstr>Global Warming</vt:lpstr>
      <vt:lpstr>PowerPoint Presentation</vt:lpstr>
      <vt:lpstr>NASA Video Clip: Daily Arctic Sea Ice Changes</vt:lpstr>
      <vt:lpstr>PowerPoint Presentation</vt:lpstr>
      <vt:lpstr>Chapter 56: Conservation Biology and Global Change</vt:lpstr>
      <vt:lpstr>What you need to know:</vt:lpstr>
      <vt:lpstr>Biodiversity</vt:lpstr>
      <vt:lpstr>PowerPoint Presentation</vt:lpstr>
      <vt:lpstr>The four major threats to biodiversity:</vt:lpstr>
      <vt:lpstr>Landscape conservation</vt:lpstr>
      <vt:lpstr>Biodiversity Hot Spots</vt:lpstr>
      <vt:lpstr>PowerPoint Presentation</vt:lpstr>
      <vt:lpstr>Acid Precipitation</vt:lpstr>
      <vt:lpstr>Acid Precipitation</vt:lpstr>
      <vt:lpstr>Acid rain damage to statuary, 1908 &amp; 1968</vt:lpstr>
      <vt:lpstr>The effects of acid precipitation on a forest</vt:lpstr>
      <vt:lpstr>PowerPoint Presentation</vt:lpstr>
      <vt:lpstr>Human activities are depleting the atmospheric ozone</vt:lpstr>
      <vt:lpstr>Restoration Ecology</vt:lpstr>
      <vt:lpstr>PowerPoint Presentation</vt:lpstr>
    </vt:vector>
  </TitlesOfParts>
  <Company>Windows XP SP3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– Ch. 54 (Ecology)</dc:title>
  <dc:creator>byrds</dc:creator>
  <cp:lastModifiedBy>Sara Byrd</cp:lastModifiedBy>
  <cp:revision>41</cp:revision>
  <dcterms:created xsi:type="dcterms:W3CDTF">2014-04-01T15:00:34Z</dcterms:created>
  <dcterms:modified xsi:type="dcterms:W3CDTF">2017-04-14T16:13:29Z</dcterms:modified>
</cp:coreProperties>
</file>