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71" r:id="rId5"/>
    <p:sldId id="298" r:id="rId6"/>
    <p:sldId id="300" r:id="rId7"/>
    <p:sldId id="273" r:id="rId8"/>
    <p:sldId id="301" r:id="rId9"/>
    <p:sldId id="309" r:id="rId10"/>
    <p:sldId id="274" r:id="rId11"/>
    <p:sldId id="305" r:id="rId12"/>
    <p:sldId id="275" r:id="rId13"/>
    <p:sldId id="306" r:id="rId14"/>
    <p:sldId id="339" r:id="rId15"/>
    <p:sldId id="327" r:id="rId16"/>
    <p:sldId id="278" r:id="rId17"/>
    <p:sldId id="279" r:id="rId18"/>
    <p:sldId id="343" r:id="rId19"/>
    <p:sldId id="308" r:id="rId20"/>
    <p:sldId id="307" r:id="rId21"/>
    <p:sldId id="269" r:id="rId22"/>
    <p:sldId id="268" r:id="rId23"/>
    <p:sldId id="280" r:id="rId24"/>
    <p:sldId id="311" r:id="rId25"/>
    <p:sldId id="312" r:id="rId26"/>
    <p:sldId id="341" r:id="rId27"/>
    <p:sldId id="340" r:id="rId28"/>
    <p:sldId id="342" r:id="rId29"/>
    <p:sldId id="267" r:id="rId30"/>
    <p:sldId id="266" r:id="rId31"/>
    <p:sldId id="310" r:id="rId32"/>
    <p:sldId id="282" r:id="rId33"/>
    <p:sldId id="281" r:id="rId34"/>
    <p:sldId id="264" r:id="rId35"/>
    <p:sldId id="263" r:id="rId36"/>
    <p:sldId id="262" r:id="rId37"/>
    <p:sldId id="331" r:id="rId38"/>
    <p:sldId id="261" r:id="rId39"/>
    <p:sldId id="260" r:id="rId40"/>
    <p:sldId id="259" r:id="rId41"/>
    <p:sldId id="288" r:id="rId42"/>
    <p:sldId id="344" r:id="rId43"/>
    <p:sldId id="287" r:id="rId44"/>
    <p:sldId id="334" r:id="rId45"/>
    <p:sldId id="313" r:id="rId46"/>
    <p:sldId id="314" r:id="rId47"/>
    <p:sldId id="285" r:id="rId48"/>
    <p:sldId id="284" r:id="rId49"/>
    <p:sldId id="283" r:id="rId50"/>
    <p:sldId id="315" r:id="rId51"/>
    <p:sldId id="316" r:id="rId52"/>
    <p:sldId id="317" r:id="rId53"/>
    <p:sldId id="318" r:id="rId54"/>
    <p:sldId id="292" r:id="rId55"/>
    <p:sldId id="336" r:id="rId56"/>
    <p:sldId id="291" r:id="rId57"/>
    <p:sldId id="290" r:id="rId58"/>
    <p:sldId id="319" r:id="rId59"/>
    <p:sldId id="296" r:id="rId60"/>
    <p:sldId id="320" r:id="rId61"/>
    <p:sldId id="321" r:id="rId62"/>
    <p:sldId id="322" r:id="rId63"/>
    <p:sldId id="323" r:id="rId64"/>
    <p:sldId id="297" r:id="rId65"/>
    <p:sldId id="324" r:id="rId6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83B1A22-55A2-484B-B72D-EC565917898F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811425A-A120-4826-A73C-1B582B4EF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8546686-BE2B-4596-B64C-5B74EC66AB3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C387C4E-3CEE-4139-B85E-B4DAE7652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1DEEE-C772-4537-84D4-0B5CBFF6DE66}" type="slidenum">
              <a:rPr lang="en-US"/>
              <a:pPr/>
              <a:t>2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5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8DEA2-4CDF-471C-AF5F-34C8F400E0AD}" type="slidenum">
              <a:rPr lang="en-US"/>
              <a:pPr/>
              <a:t>23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9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157FD-9A78-40F0-B8FB-32191903F22E}" type="slidenum">
              <a:rPr lang="en-US"/>
              <a:pPr/>
              <a:t>24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475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4704F-BC53-406C-BCF4-239FB4D643A5}" type="slidenum">
              <a:rPr lang="en-US"/>
              <a:pPr/>
              <a:t>25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280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9D2FC-A19F-422B-8FA0-13DDF1F4F44D}" type="slidenum">
              <a:rPr lang="en-US"/>
              <a:pPr/>
              <a:t>31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9016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2D401-2FE0-4B05-A7BF-01FCB9922011}" type="slidenum">
              <a:rPr lang="en-US"/>
              <a:pPr/>
              <a:t>32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95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A4985-6B7E-4485-8C70-122069DCA9E2}" type="slidenum">
              <a:rPr lang="en-US"/>
              <a:pPr/>
              <a:t>33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9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A8191-19B6-4F07-B7E2-E9E557BB6C1D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Biology </a:t>
            </a:r>
          </a:p>
          <a:p>
            <a:r>
              <a:rPr lang="en-GB" altLang="en-US"/>
              <a:t>Biological Molecules: Water and Carbohydrates</a:t>
            </a:r>
          </a:p>
        </p:txBody>
      </p:sp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599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61D0E-3C6F-43C2-A624-8B35BB7AFBC7}" type="slidenum">
              <a:rPr lang="en-US"/>
              <a:pPr/>
              <a:t>45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5586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01703-8A26-4916-A455-52D40A9924B2}" type="slidenum">
              <a:rPr lang="en-US"/>
              <a:pPr/>
              <a:t>46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2583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C4F38-09D5-447D-A2CF-90B6847EA55B}" type="slidenum">
              <a:rPr lang="en-US"/>
              <a:pPr/>
              <a:t>50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199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87C4E-3CEE-4139-B85E-B4DAE7652D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45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CC7CB-84B4-4ABD-943C-C5193BEC0671}" type="slidenum">
              <a:rPr lang="en-US"/>
              <a:pPr/>
              <a:t>51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7717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07914-8513-4E7A-BD73-5080C13BEF9F}" type="slidenum">
              <a:rPr lang="en-US"/>
              <a:pPr/>
              <a:t>52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8715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53BD3-5804-405D-94B6-8A9EB3F6B45C}" type="slidenum">
              <a:rPr lang="en-US"/>
              <a:pPr/>
              <a:t>53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4091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BA7E9-2080-4637-AC35-C36F101B467F}" type="slidenum">
              <a:rPr lang="en-US"/>
              <a:pPr/>
              <a:t>58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7970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F0CCC-4616-4B34-AC10-E69A3C2CACE7}" type="slidenum">
              <a:rPr lang="en-US"/>
              <a:pPr/>
              <a:t>60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2939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1019C-4D3B-463F-AE30-23B2CBFD9608}" type="slidenum">
              <a:rPr lang="en-US"/>
              <a:pPr/>
              <a:t>61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1586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257A6-875C-465D-928D-9565D6530B0C}" type="slidenum">
              <a:rPr lang="en-US"/>
              <a:pPr/>
              <a:t>62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768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BF4DF-67A9-455E-93A0-295CC63BBCFE}" type="slidenum">
              <a:rPr lang="en-US"/>
              <a:pPr/>
              <a:t>63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157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5CB736-5CD1-46AC-A8F7-D2348E56AF1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146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4D374-386E-4C7C-8759-302CBCA4C62D}" type="slidenum">
              <a:rPr lang="en-US"/>
              <a:pPr/>
              <a:t>7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179FC-2C13-43E4-B20B-62018DF27F41}" type="slidenum">
              <a:rPr lang="en-US"/>
              <a:pPr/>
              <a:t>9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0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80592-831B-46C2-A0D7-F878FA34ADC8}" type="slidenum">
              <a:rPr lang="en-US"/>
              <a:pPr/>
              <a:t>10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1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401E5-8D6B-476A-B962-3A83175D0657}" type="slidenum">
              <a:rPr lang="en-US"/>
              <a:pPr/>
              <a:t>12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5A347-DA38-430A-BBEC-7FA37EA4CE92}" type="slidenum">
              <a:rPr lang="en-US"/>
              <a:pPr/>
              <a:t>16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D3EAE-4D4B-43C1-A846-736496EC3333}" type="slidenum">
              <a:rPr lang="en-US"/>
              <a:pPr/>
              <a:t>17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659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2391-A9D3-410C-92F1-48FA10F67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49438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DF48-8815-41B4-91AD-6D8FA09F0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A8466B-6349-4357-9570-98057FAC0D5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C3F674-B6D6-4057-958E-173C522FE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media/04_08L_Dopa_A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5.png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oleObject" Target="../embeddings/oleObject5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786596"/>
          </a:xfrm>
        </p:spPr>
        <p:txBody>
          <a:bodyPr/>
          <a:lstStyle/>
          <a:p>
            <a:r>
              <a:rPr lang="en-US" dirty="0" smtClean="0"/>
              <a:t>Carbon and Macromolecules</a:t>
            </a:r>
          </a:p>
          <a:p>
            <a:r>
              <a:rPr lang="en-US" dirty="0" smtClean="0"/>
              <a:t>Big Idea 2.A.3 (1 and 2), 2.B.1 (b.2)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Big Idea 4.A.1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Idea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Isomers</a:t>
            </a:r>
            <a:endParaRPr lang="en-US" b="0" i="1"/>
          </a:p>
        </p:txBody>
      </p:sp>
      <p:sp>
        <p:nvSpPr>
          <p:cNvPr id="2488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Isomers are compounds with the same molecular formula but different structures and </a:t>
            </a:r>
            <a:r>
              <a:rPr lang="en-US" sz="2800" dirty="0" smtClean="0"/>
              <a:t>properties (same number of atoms, but bonded together differently):</a:t>
            </a:r>
            <a:endParaRPr lang="en-US" sz="28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Structural isomers </a:t>
            </a:r>
            <a:r>
              <a:rPr lang="en-US" dirty="0"/>
              <a:t>have different covalent arrangements of their atoms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Geometric isomers </a:t>
            </a:r>
            <a:r>
              <a:rPr lang="en-US" dirty="0"/>
              <a:t>have the same covalent arrangements but differ in spatial arrangements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Enantiomers</a:t>
            </a:r>
            <a:r>
              <a:rPr lang="en-US" dirty="0"/>
              <a:t> are isomers that are mirror images of each other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2967" y="1524000"/>
            <a:ext cx="360970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6858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ENANTIOMER isomers - </a:t>
            </a:r>
            <a:r>
              <a:rPr lang="en-US" sz="3600" smtClean="0">
                <a:solidFill>
                  <a:srgbClr val="990099"/>
                </a:solidFill>
                <a:latin typeface="Comic Sans MS" pitchFamily="66" charset="0"/>
              </a:rPr>
              <a:t>differ </a:t>
            </a:r>
            <a: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  <a:t>in arrangement around a ASYMMETRIC carbon</a:t>
            </a:r>
            <a:b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  <a:t/>
            </a:r>
            <a:b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  <a:t/>
            </a:r>
            <a:b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  <a:t/>
            </a:r>
            <a:b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  <a:t/>
            </a:r>
            <a:b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  <a:t/>
            </a:r>
            <a:b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  <a:t/>
            </a:r>
            <a:b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  <a:t/>
            </a:r>
            <a:br>
              <a:rPr lang="en-US" altLang="en-US" sz="3600" smtClean="0">
                <a:solidFill>
                  <a:srgbClr val="990099"/>
                </a:solidFill>
                <a:latin typeface="Comic Sans MS" pitchFamily="66" charset="0"/>
              </a:rPr>
            </a:br>
            <a:r>
              <a:rPr lang="en-US" altLang="en-US" sz="4800" smtClean="0">
                <a:solidFill>
                  <a:srgbClr val="990099"/>
                </a:solidFill>
              </a:rPr>
              <a:t> </a:t>
            </a:r>
            <a:r>
              <a:rPr lang="en-US" altLang="en-US" sz="4800" smtClean="0">
                <a:solidFill>
                  <a:srgbClr val="990099"/>
                </a:solidFill>
                <a:latin typeface="Comic Sans MS" pitchFamily="66" charset="0"/>
              </a:rPr>
              <a:t>. . . Mirror images</a:t>
            </a:r>
            <a:endParaRPr lang="en-US" sz="4800" smtClean="0">
              <a:solidFill>
                <a:srgbClr val="990099"/>
              </a:solidFill>
              <a:latin typeface="Comic Sans MS" pitchFamily="66" charset="0"/>
            </a:endParaRPr>
          </a:p>
        </p:txBody>
      </p:sp>
      <p:graphicFrame>
        <p:nvGraphicFramePr>
          <p:cNvPr id="2150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895600" y="2571411"/>
          <a:ext cx="3124200" cy="3236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54" t="51852" r="5476" b="16154"/>
                      <a:stretch>
                        <a:fillRect/>
                      </a:stretch>
                    </p:blipFill>
                    <p:spPr bwMode="auto">
                      <a:xfrm>
                        <a:off x="2895600" y="2571411"/>
                        <a:ext cx="3124200" cy="3236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5045075" y="6553200"/>
            <a:ext cx="4060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kumimoji="1" lang="en-US" sz="1000" b="1">
                <a:solidFill>
                  <a:srgbClr val="990099"/>
                </a:solidFill>
                <a:latin typeface="Arial" charset="0"/>
              </a:rPr>
              <a:t>AP Biology by Campbell and Reese; ©Benjamin Cummings 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Isomers cont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/>
              <a:t>Enantiomers are important in the pharmaceutical industry</a:t>
            </a:r>
          </a:p>
          <a:p>
            <a:r>
              <a:rPr lang="en-US" sz="2800"/>
              <a:t>Two enantiomers of a drug may have different effects</a:t>
            </a:r>
          </a:p>
          <a:p>
            <a:r>
              <a:rPr lang="en-US" sz="2800"/>
              <a:t>Differing effects of enantiomers demonstrate that organisms are sensitive to even subtle variations in molecules</a:t>
            </a:r>
            <a:r>
              <a:rPr lang="en-US"/>
              <a:t>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7826" y="2122516"/>
            <a:ext cx="4039985" cy="3374967"/>
          </a:xfrm>
          <a:prstGeom prst="rect">
            <a:avLst/>
          </a:prstGeom>
          <a:noFill/>
        </p:spPr>
      </p:pic>
      <p:sp>
        <p:nvSpPr>
          <p:cNvPr id="2508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00475" y="6124575"/>
            <a:ext cx="1752600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file"/>
              </a:rPr>
              <a:t>Animation: L-Dopa</a:t>
            </a:r>
            <a:endParaRPr kumimoji="0"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 l="25000" t="26042" r="24219" b="21875"/>
          <a:stretch>
            <a:fillRect/>
          </a:stretch>
        </p:blipFill>
        <p:spPr bwMode="auto">
          <a:xfrm>
            <a:off x="-152400" y="0"/>
            <a:ext cx="9144000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Researchers later realized </a:t>
            </a:r>
            <a:r>
              <a:rPr lang="en-US" dirty="0" smtClean="0"/>
              <a:t>the </a:t>
            </a:r>
            <a:r>
              <a:rPr lang="en-US" dirty="0"/>
              <a:t>problem lay in the fact that thalidomide was being provided as a mixture of two different isomeric forms. 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 isomers is an effective medication, the other caused the side effects. Both isomeric forms have the same molecular formula and the same atom-to-atom </a:t>
            </a:r>
            <a:r>
              <a:rPr lang="en-US" dirty="0" smtClean="0"/>
              <a:t>connectivity.</a:t>
            </a:r>
            <a:r>
              <a:rPr lang="en-US" dirty="0"/>
              <a:t>  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they differ is in the arrangement in three-dimensional space about one </a:t>
            </a:r>
            <a:r>
              <a:rPr lang="en-US" dirty="0" smtClean="0"/>
              <a:t>tetrahedral carbon</a:t>
            </a:r>
            <a:r>
              <a:rPr lang="en-US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"/>
            <a:ext cx="3686175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279572"/>
            <a:ext cx="2601685" cy="15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groups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Organic molecules may have functional groups attached. </a:t>
            </a:r>
          </a:p>
          <a:p>
            <a:r>
              <a:rPr lang="en-US"/>
              <a:t>A </a:t>
            </a:r>
            <a:r>
              <a:rPr lang="en-US" b="1" i="1" u="sng"/>
              <a:t>functional group</a:t>
            </a:r>
            <a:r>
              <a:rPr lang="en-US"/>
              <a:t> </a:t>
            </a:r>
            <a:r>
              <a:rPr lang="en-US" u="sng"/>
              <a:t>is a group of atoms of a particular arrangement that gives the entire molecule certain characteristics.</a:t>
            </a:r>
            <a:r>
              <a:rPr lang="en-US"/>
              <a:t> </a:t>
            </a:r>
          </a:p>
          <a:p>
            <a:r>
              <a:rPr lang="en-US"/>
              <a:t>Functional groups are named according to the composition of the group. </a:t>
            </a:r>
          </a:p>
          <a:p>
            <a:r>
              <a:rPr lang="en-US"/>
              <a:t>Organic chemists use the letter "R" to indicate an organic molecule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4" name="Picture 2" descr="http://1.bp.blogspot.com/--ruz3CeFpu8/ToK6T7dqLkI/AAAAAAAAAKc/ReCz7WP3U9M/s1600/Functional+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33400"/>
            <a:ext cx="3227792" cy="391441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555" y="4600219"/>
            <a:ext cx="2237064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Functional Groups Cont.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2800" dirty="0"/>
              <a:t>Functional groups</a:t>
            </a:r>
            <a:r>
              <a:rPr lang="en-US" sz="2800" dirty="0"/>
              <a:t> a</a:t>
            </a:r>
            <a:r>
              <a:rPr kumimoji="1" lang="en-US" sz="2800" dirty="0"/>
              <a:t>re the </a:t>
            </a:r>
            <a:r>
              <a:rPr kumimoji="1" lang="en-US" sz="2800" dirty="0" smtClean="0"/>
              <a:t>parts </a:t>
            </a:r>
            <a:r>
              <a:rPr kumimoji="1" lang="en-US" sz="2800" dirty="0"/>
              <a:t>of organic molecules that are most commonly involved in chemical reactions</a:t>
            </a:r>
          </a:p>
          <a:p>
            <a:r>
              <a:rPr kumimoji="1" lang="en-US" sz="2800" dirty="0"/>
              <a:t>The number and arrangement of functional groups give each molecule its unique properties</a:t>
            </a:r>
            <a:r>
              <a:rPr kumimoji="1" lang="en-US" dirty="0"/>
              <a:t> </a:t>
            </a:r>
            <a:endParaRPr kumimoji="1" lang="en-US" dirty="0" smtClean="0"/>
          </a:p>
          <a:p>
            <a:r>
              <a:rPr kumimoji="1" lang="en-US" dirty="0" smtClean="0"/>
              <a:t>Example – the picture shows four fused rings (of a carbon skeleton), but they have different functional groups attached.  These slight differences influence the development (both anatomical and physiological) between males and females.</a:t>
            </a:r>
            <a:endParaRPr kumimoji="1"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70642" y="1524000"/>
            <a:ext cx="381435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Groups cont.</a:t>
            </a:r>
            <a:endParaRPr lang="en-US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The six functional groups that are most important in the chemistry of life:</a:t>
            </a:r>
          </a:p>
          <a:p>
            <a:pPr lvl="1"/>
            <a:r>
              <a:rPr lang="en-US" dirty="0"/>
              <a:t>Hydroxyl group</a:t>
            </a:r>
          </a:p>
          <a:p>
            <a:pPr lvl="1"/>
            <a:r>
              <a:rPr lang="en-US" dirty="0"/>
              <a:t>Carbonyl group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Carboxyl group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Amino group</a:t>
            </a:r>
          </a:p>
          <a:p>
            <a:pPr lvl="1"/>
            <a:r>
              <a:rPr lang="en-US" dirty="0" err="1"/>
              <a:t>Sulfhydryl</a:t>
            </a:r>
            <a:r>
              <a:rPr lang="en-US" dirty="0"/>
              <a:t> group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Phosphate group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1882276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76600"/>
            <a:ext cx="16764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191000"/>
            <a:ext cx="1659789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5105400"/>
            <a:ext cx="1676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5962306"/>
            <a:ext cx="1676400" cy="89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1371600"/>
            <a:ext cx="228379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https://www.youtube.com/results?search_query=crash+course+biology+carbon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Dice game</a:t>
            </a:r>
          </a:p>
          <a:p>
            <a:r>
              <a:rPr lang="en-US" dirty="0" smtClean="0"/>
              <a:t>You and your partners will take turns; one person will roll dice and the other person/people will write everything they can remember until a 1 is rolled.  Then you switch roles.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Stop and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indent="11113"/>
            <a:r>
              <a:rPr lang="en-US"/>
              <a:t>Overview: Carbon—The Backbone of Biological Molecules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Times" pitchFamily="18" charset="0"/>
              <a:buChar char="•"/>
            </a:pPr>
            <a:r>
              <a:rPr lang="en-US" sz="2800" dirty="0" smtClean="0"/>
              <a:t>96% of life is made of just 6 elements:  Carbon, Hydrogen, Oxygen, Nitrogen, (plus Phosphorous and Sulfur).</a:t>
            </a:r>
          </a:p>
          <a:p>
            <a:pPr lvl="1">
              <a:buFont typeface="Times" pitchFamily="18" charset="0"/>
              <a:buChar char="•"/>
            </a:pPr>
            <a:r>
              <a:rPr lang="en-US" dirty="0" smtClean="0"/>
              <a:t>(think: SPONCH)</a:t>
            </a:r>
          </a:p>
          <a:p>
            <a:pPr>
              <a:buFont typeface="Times" pitchFamily="18" charset="0"/>
              <a:buChar char="•"/>
            </a:pPr>
            <a:r>
              <a:rPr lang="en-US" sz="2800" dirty="0" smtClean="0"/>
              <a:t>Although </a:t>
            </a:r>
            <a:r>
              <a:rPr lang="en-US" sz="2800" dirty="0"/>
              <a:t>cells are 70–95% water, the rest consists mostly of carbon-based </a:t>
            </a:r>
            <a:r>
              <a:rPr lang="en-US" sz="2800" dirty="0" smtClean="0"/>
              <a:t>compounds</a:t>
            </a:r>
            <a:endParaRPr lang="en-US" sz="2800" dirty="0"/>
          </a:p>
        </p:txBody>
      </p:sp>
      <p:pic>
        <p:nvPicPr>
          <p:cNvPr id="5" name="Picture 9" descr="Post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91000"/>
            <a:ext cx="4117824" cy="21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s://encrypted-tbn0.google.com/images?q=tbn:ANd9GcTFHIA3cr1sLHtlHnWnTYD8cL1yr-nxHcnRZxeQ59ff9zlrNO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0"/>
            <a:ext cx="1981200" cy="1478281"/>
          </a:xfrm>
          <a:prstGeom prst="rect">
            <a:avLst/>
          </a:prstGeom>
          <a:noFill/>
        </p:spPr>
      </p:pic>
      <p:pic>
        <p:nvPicPr>
          <p:cNvPr id="7" name="Picture 10" descr="https://encrypted-tbn3.google.com/images?q=tbn:ANd9GcQkDQrTdglNFo_f-oWtl40L-CNbURlvlX6WnR_HlQdbDFEF6r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86000"/>
            <a:ext cx="210647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Macromolecules-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Within cells, small organic molecules are joined together to form larger molecules</a:t>
            </a:r>
          </a:p>
          <a:p>
            <a:r>
              <a:rPr lang="en-US" dirty="0"/>
              <a:t>Macromolecules are large molecules composed of thousands of covalently connected atoms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 descr="https://encrypted-tbn2.gstatic.com/images?q=tbn:ANd9GcTsEiQgc5hOfB2X9ZNv0j9bA_JpesgL_7TuZKqwM9Gj89iwfw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b="1" u="sng" dirty="0" smtClean="0">
                <a:solidFill>
                  <a:srgbClr val="FFC000"/>
                </a:solidFill>
              </a:rPr>
              <a:t>Monomers</a:t>
            </a:r>
            <a:r>
              <a:rPr lang="en-US" dirty="0" smtClean="0"/>
              <a:t> are the repeating units that are the building blocks of a polymer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 smtClean="0"/>
              <a:t>A</a:t>
            </a:r>
            <a:r>
              <a:rPr lang="en-US" b="1" u="sng" dirty="0" smtClean="0">
                <a:solidFill>
                  <a:srgbClr val="FFC000"/>
                </a:solidFill>
              </a:rPr>
              <a:t> </a:t>
            </a:r>
            <a:r>
              <a:rPr lang="en-US" b="1" u="sng" dirty="0">
                <a:solidFill>
                  <a:srgbClr val="FFC000"/>
                </a:solidFill>
              </a:rPr>
              <a:t>polymer </a:t>
            </a:r>
            <a:r>
              <a:rPr lang="en-US" dirty="0"/>
              <a:t>is a long molecule consisting of many similar building blocks called </a:t>
            </a:r>
            <a:r>
              <a:rPr lang="en-US" dirty="0" smtClean="0"/>
              <a:t>monomers (it’s like the cars on a train)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 smtClean="0"/>
              <a:t>Greek (</a:t>
            </a:r>
            <a:r>
              <a:rPr lang="en-US" dirty="0" err="1" smtClean="0"/>
              <a:t>polys</a:t>
            </a:r>
            <a:r>
              <a:rPr lang="en-US" dirty="0" smtClean="0"/>
              <a:t> – many; </a:t>
            </a:r>
            <a:r>
              <a:rPr lang="en-US" dirty="0" err="1" smtClean="0"/>
              <a:t>meris</a:t>
            </a:r>
            <a:r>
              <a:rPr lang="en-US" dirty="0"/>
              <a:t> </a:t>
            </a:r>
            <a:r>
              <a:rPr lang="en-US" dirty="0" smtClean="0"/>
              <a:t>– part)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 smtClean="0"/>
              <a:t>Three </a:t>
            </a:r>
            <a:r>
              <a:rPr lang="en-US" dirty="0"/>
              <a:t>of the four classes of life’s organic molecules are polymers: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Carbohydrates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Proteins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Nucleic acids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(missing lipids)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SO atoms –monomers – polymers - macromolecules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4" descr="https://encrypted-tbn0.gstatic.com/images?q=tbn:ANd9GcQA34HgMNv47v26edqs57kTMkhRMwAD63dxQ9LyJfhUMJC99z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733800"/>
            <a:ext cx="3549752" cy="2362200"/>
          </a:xfrm>
          <a:prstGeom prst="rect">
            <a:avLst/>
          </a:prstGeom>
          <a:noFill/>
        </p:spPr>
      </p:pic>
      <p:pic>
        <p:nvPicPr>
          <p:cNvPr id="31746" name="Picture 2" descr="http://ec.europa.eu/health/opinions/en/dental-amalgam/images/polym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600"/>
            <a:ext cx="27813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Synthesis and Breakdown of Polymers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condensation reaction </a:t>
            </a:r>
            <a:r>
              <a:rPr lang="en-US" dirty="0" smtClean="0"/>
              <a:t>is when monomers are connected by a reaction where two molecules are covalently bonded to each other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through a loss of a water molecule </a:t>
            </a:r>
            <a:r>
              <a:rPr lang="en-US" dirty="0" smtClean="0"/>
              <a:t>(also called 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dehydration reaction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This forms a larger molecule</a:t>
            </a:r>
          </a:p>
          <a:p>
            <a:r>
              <a:rPr lang="en-US" sz="2800" dirty="0" smtClean="0"/>
              <a:t>Polymers </a:t>
            </a:r>
            <a:r>
              <a:rPr lang="en-US" sz="2800" dirty="0"/>
              <a:t>are disassembled to monomers by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hydrolysis</a:t>
            </a:r>
            <a:r>
              <a:rPr lang="en-US" sz="2800" dirty="0"/>
              <a:t>, a reaction that is essentially the reverse of the dehydration </a:t>
            </a:r>
            <a:r>
              <a:rPr lang="en-US" sz="2800" dirty="0" smtClean="0"/>
              <a:t>reaction (hydro – water; </a:t>
            </a:r>
            <a:r>
              <a:rPr lang="en-US" sz="2800" dirty="0" err="1" smtClean="0"/>
              <a:t>lysis</a:t>
            </a:r>
            <a:r>
              <a:rPr lang="en-US" sz="2800" dirty="0" smtClean="0"/>
              <a:t> – break)</a:t>
            </a:r>
            <a:endParaRPr lang="en-US" dirty="0"/>
          </a:p>
        </p:txBody>
      </p:sp>
      <p:pic>
        <p:nvPicPr>
          <p:cNvPr id="6" name="Picture 1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9499" y="1524000"/>
            <a:ext cx="359664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Dehydration Synthesis Simplified</a:t>
            </a:r>
          </a:p>
        </p:txBody>
      </p:sp>
      <p:pic>
        <p:nvPicPr>
          <p:cNvPr id="13315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458200" cy="5580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5532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Hydrolysis Simplified</a:t>
            </a:r>
          </a:p>
        </p:txBody>
      </p:sp>
      <p:pic>
        <p:nvPicPr>
          <p:cNvPr id="14339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696200" cy="554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Exothermic- the word describes a process that releases energy in the form of heat.</a:t>
            </a:r>
          </a:p>
          <a:p>
            <a:pPr lvl="1"/>
            <a:r>
              <a:rPr lang="en-US" dirty="0" smtClean="0"/>
              <a:t>Forming </a:t>
            </a:r>
            <a:r>
              <a:rPr lang="en-US" dirty="0"/>
              <a:t>a chemical bond  releases energy and therefore is an exothermic process.</a:t>
            </a:r>
          </a:p>
          <a:p>
            <a:pPr lvl="1"/>
            <a:r>
              <a:rPr lang="en-US" dirty="0" smtClean="0"/>
              <a:t>Exothermic </a:t>
            </a:r>
            <a:r>
              <a:rPr lang="en-US" dirty="0"/>
              <a:t>reactions usually feel hot because it is giving heat to you.</a:t>
            </a:r>
          </a:p>
          <a:p>
            <a:endParaRPr lang="en-US" dirty="0"/>
          </a:p>
          <a:p>
            <a:r>
              <a:rPr lang="en-US" dirty="0"/>
              <a:t>Endothermic - a process or reaction that absorbs energy in the form of heat.</a:t>
            </a:r>
          </a:p>
          <a:p>
            <a:pPr lvl="1"/>
            <a:r>
              <a:rPr lang="en-US" dirty="0" smtClean="0"/>
              <a:t>Breaking </a:t>
            </a:r>
            <a:r>
              <a:rPr lang="en-US" dirty="0"/>
              <a:t>a chemical bond requires energy and therefore is Endothermic.</a:t>
            </a:r>
          </a:p>
          <a:p>
            <a:pPr lvl="1"/>
            <a:r>
              <a:rPr lang="en-US" dirty="0" smtClean="0"/>
              <a:t>Endothermic </a:t>
            </a:r>
            <a:r>
              <a:rPr lang="en-US" dirty="0"/>
              <a:t>reactions usually feel cold because it is taking heat away from you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are dehydration and hydrolysis reactions?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Endothermic vs. Exothermic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your partner and:</a:t>
            </a:r>
          </a:p>
          <a:p>
            <a:endParaRPr lang="en-US" dirty="0"/>
          </a:p>
          <a:p>
            <a:r>
              <a:rPr lang="en-US" dirty="0" smtClean="0"/>
              <a:t> explain the difference between a hydrolysis reaction and a condensation/dehydration reaction.  </a:t>
            </a:r>
          </a:p>
          <a:p>
            <a:endParaRPr lang="en-US" dirty="0"/>
          </a:p>
          <a:p>
            <a:r>
              <a:rPr lang="en-US" dirty="0" smtClean="0"/>
              <a:t>State if a dehydration reaction is exothermic or endothermic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Brain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Dehydration is exothermic because it’s forming a bond, which releases energy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of our food is in the form of polymers that are too large to enter our cells.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Enzymes</a:t>
            </a:r>
            <a:r>
              <a:rPr lang="en-US" dirty="0" smtClean="0"/>
              <a:t> in our digestive tract attack the polymers which speeds up hydrolysis. </a:t>
            </a:r>
          </a:p>
          <a:p>
            <a:r>
              <a:rPr lang="en-US" dirty="0" smtClean="0"/>
              <a:t>The loose monomers are then absorbed (into the blood) to be distributed to our body cells.</a:t>
            </a:r>
          </a:p>
          <a:p>
            <a:r>
              <a:rPr lang="en-US" dirty="0" smtClean="0"/>
              <a:t>Those cells can use dehydration reactions to assemble the monomers into new polymers (that are different that the ones digested)</a:t>
            </a:r>
          </a:p>
          <a:p>
            <a:r>
              <a:rPr lang="en-US" dirty="0" smtClean="0"/>
              <a:t>The new polymers perform specific functions for the cell.</a:t>
            </a:r>
            <a:endParaRPr lang="en-US" dirty="0"/>
          </a:p>
        </p:txBody>
      </p:sp>
      <p:pic>
        <p:nvPicPr>
          <p:cNvPr id="28674" name="Picture 2" descr="https://encrypted-tbn0.gstatic.com/images?q=tbn:ANd9GcStOdE4y3U4Z1SCooitX8JtBTb7Wa8tE-a1B0HgH2gf1pGoZ4Vf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762375" cy="2009868"/>
          </a:xfrm>
          <a:prstGeom prst="rect">
            <a:avLst/>
          </a:prstGeom>
          <a:noFill/>
        </p:spPr>
      </p:pic>
      <p:pic>
        <p:nvPicPr>
          <p:cNvPr id="28676" name="Picture 4" descr="https://encrypted-tbn3.gstatic.com/images?q=tbn:ANd9GcRQexPu5uVq9bWlFNUqINhXanjOeHG7ei5NBEE7pTF5uzBEx4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3457575" cy="2055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Times" pitchFamily="18" charset="0"/>
              <a:buChar char="•"/>
            </a:pPr>
            <a:endParaRPr lang="en-US" dirty="0" smtClean="0"/>
          </a:p>
          <a:p>
            <a:pPr>
              <a:buFont typeface="Times" pitchFamily="18" charset="0"/>
              <a:buChar char="•"/>
            </a:pPr>
            <a:r>
              <a:rPr lang="en-US" dirty="0" smtClean="0"/>
              <a:t>Carbon </a:t>
            </a:r>
            <a:r>
              <a:rPr lang="en-US" dirty="0"/>
              <a:t>is unparalleled in its ability to form large, complex, and diverse </a:t>
            </a:r>
            <a:r>
              <a:rPr lang="en-US" dirty="0" smtClean="0"/>
              <a:t>molecules (although the major elements in life are pretty uniform from one organism to another, carbon can be used to build a huge variety of organic molecules).</a:t>
            </a:r>
          </a:p>
          <a:p>
            <a:pPr>
              <a:buFont typeface="Times" pitchFamily="18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Organic chemistry </a:t>
            </a:r>
            <a:r>
              <a:rPr lang="en-US" dirty="0" smtClean="0"/>
              <a:t>is the study of </a:t>
            </a:r>
            <a:r>
              <a:rPr lang="en-US" dirty="0" smtClean="0">
                <a:solidFill>
                  <a:srgbClr val="FFFF00"/>
                </a:solidFill>
              </a:rPr>
              <a:t>carbon </a:t>
            </a:r>
            <a:r>
              <a:rPr lang="en-US" dirty="0" smtClean="0"/>
              <a:t>and its compounds</a:t>
            </a:r>
            <a:endParaRPr lang="en-US" dirty="0"/>
          </a:p>
          <a:p>
            <a:pPr>
              <a:buFont typeface="Times" pitchFamily="18" charset="0"/>
              <a:buChar char="•"/>
            </a:pPr>
            <a:r>
              <a:rPr lang="en-US" dirty="0"/>
              <a:t>Proteins, DNA, carbohydrates, and other molecules that distinguish living matter are all composed of carbon compounds</a:t>
            </a:r>
          </a:p>
          <a:p>
            <a:endParaRPr lang="en-US" dirty="0"/>
          </a:p>
        </p:txBody>
      </p:sp>
      <p:pic>
        <p:nvPicPr>
          <p:cNvPr id="7" name="Content Placeholder 6" descr="https://encrypted-tbn2.google.com/images?q=tbn:ANd9GcSQLLZTIe4Q41adTSYtOqVM2SDI0r-sLnHzQX3GAwERaW1dEjmb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6731" y="2752725"/>
            <a:ext cx="2162175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(</a:t>
            </a:r>
            <a:r>
              <a:rPr lang="en-US" dirty="0" err="1" smtClean="0"/>
              <a:t>monosaccharides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Carbohydrates include </a:t>
            </a:r>
            <a:r>
              <a:rPr lang="en-US" b="1" u="sng" dirty="0" smtClean="0">
                <a:solidFill>
                  <a:srgbClr val="FFFF00"/>
                </a:solidFill>
              </a:rPr>
              <a:t>sugars </a:t>
            </a:r>
            <a:r>
              <a:rPr lang="en-US" dirty="0" smtClean="0"/>
              <a:t>and the polymers of sugars</a:t>
            </a:r>
          </a:p>
          <a:p>
            <a:r>
              <a:rPr lang="en-US" dirty="0" smtClean="0"/>
              <a:t>The simplest carbohydrates are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monosaccharides</a:t>
            </a:r>
            <a:r>
              <a:rPr lang="en-US" dirty="0" smtClean="0"/>
              <a:t>, or single sugars</a:t>
            </a:r>
          </a:p>
          <a:p>
            <a:r>
              <a:rPr lang="en-US" dirty="0"/>
              <a:t>Monosaccharides have molecular formulas that are usually multiples of CH</a:t>
            </a:r>
            <a:r>
              <a:rPr lang="en-US" baseline="-25000" dirty="0"/>
              <a:t>2</a:t>
            </a:r>
            <a:r>
              <a:rPr lang="en-US" dirty="0"/>
              <a:t>O (1:2:1)</a:t>
            </a:r>
          </a:p>
          <a:p>
            <a:pPr lvl="1"/>
            <a:r>
              <a:rPr lang="en-US" b="1" u="sng" dirty="0">
                <a:solidFill>
                  <a:srgbClr val="FFFF00"/>
                </a:solidFill>
              </a:rPr>
              <a:t>Glucose</a:t>
            </a:r>
            <a:r>
              <a:rPr lang="en-US" dirty="0">
                <a:solidFill>
                  <a:srgbClr val="FFFF00"/>
                </a:solidFill>
              </a:rPr>
              <a:t> is the most common </a:t>
            </a:r>
            <a:r>
              <a:rPr lang="en-US" dirty="0" smtClean="0">
                <a:solidFill>
                  <a:srgbClr val="FFFF00"/>
                </a:solidFill>
              </a:rPr>
              <a:t>monosaccharide</a:t>
            </a:r>
          </a:p>
          <a:p>
            <a:r>
              <a:rPr lang="en-US" dirty="0" smtClean="0"/>
              <a:t>Carbohydrate macromolecules are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polysaccharides</a:t>
            </a:r>
            <a:r>
              <a:rPr lang="en-US" dirty="0" smtClean="0"/>
              <a:t>, polymers composed of many sugar building blocks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1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7826" y="1979122"/>
            <a:ext cx="4039985" cy="3661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4008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Dehydration Synthesis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26670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Monosaccharides can be linked together through the process </a:t>
            </a:r>
            <a:r>
              <a:rPr lang="en-US" sz="2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Dehydration Synthesis</a:t>
            </a:r>
            <a:endParaRPr lang="en-US" sz="2000" smtClean="0">
              <a:cs typeface="Times New Roman" pitchFamily="18" charset="0"/>
            </a:endParaRPr>
          </a:p>
          <a:p>
            <a:pPr lvl="1" eaLnBrk="1" hangingPunct="1"/>
            <a:r>
              <a:rPr lang="en-US" sz="1800" smtClean="0">
                <a:latin typeface="Comic Sans MS" pitchFamily="66" charset="0"/>
                <a:cs typeface="Times New Roman" pitchFamily="18" charset="0"/>
              </a:rPr>
              <a:t>Water is removed from 2 monocaccharides - resulting in a covalent bond between the 2 molecules</a:t>
            </a:r>
            <a:endParaRPr lang="en-US" sz="18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Sucrose (table sugar) is made of 2 sugars linked together and these are called </a:t>
            </a:r>
            <a:r>
              <a:rPr lang="en-US" sz="2000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Di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saccharides</a:t>
            </a:r>
            <a:endParaRPr lang="en-US" sz="20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Require some digestion to be used by cells</a:t>
            </a:r>
            <a:endParaRPr lang="en-US" sz="2000" smtClean="0">
              <a:cs typeface="Times New Roman" pitchFamily="18" charset="0"/>
            </a:endParaRPr>
          </a:p>
          <a:p>
            <a:pPr eaLnBrk="1" hangingPunct="1"/>
            <a:endParaRPr lang="en-US" sz="2000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7924800" cy="2287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 cont. (Polysaccharides)</a:t>
            </a:r>
            <a:endParaRPr lang="en-US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A disaccharide is formed when a dehydration reaction joins two </a:t>
            </a:r>
            <a:r>
              <a:rPr lang="en-US" sz="2800" dirty="0" err="1"/>
              <a:t>monosaccharides</a:t>
            </a:r>
            <a:r>
              <a:rPr lang="en-US" sz="2800" dirty="0"/>
              <a:t> </a:t>
            </a:r>
          </a:p>
          <a:p>
            <a:r>
              <a:rPr lang="en-US" sz="2800" dirty="0"/>
              <a:t>This covalent bond is called a </a:t>
            </a:r>
            <a:r>
              <a:rPr lang="en-US" sz="2800" dirty="0" err="1">
                <a:solidFill>
                  <a:srgbClr val="FFFF00"/>
                </a:solidFill>
              </a:rPr>
              <a:t>glycosidic</a:t>
            </a:r>
            <a:r>
              <a:rPr lang="en-US" sz="2800" dirty="0">
                <a:solidFill>
                  <a:srgbClr val="FFFF00"/>
                </a:solidFill>
              </a:rPr>
              <a:t> linkage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4578" name="Picture 2" descr="https://encrypted-tbn0.gstatic.com/images?q=tbn:ANd9GcTn5gKIkyJuAZ3HxSdsNXftB5RGNNt7K8uGfMvtfWMW4G2_9p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505075" cy="1819276"/>
          </a:xfrm>
          <a:prstGeom prst="rect">
            <a:avLst/>
          </a:prstGeom>
          <a:noFill/>
        </p:spPr>
      </p:pic>
      <p:pic>
        <p:nvPicPr>
          <p:cNvPr id="24580" name="Picture 4" descr="https://encrypted-tbn3.gstatic.com/images?q=tbn:ANd9GcRfWSyYN5P3cbA45dA_xjF4mr7O18J4IGoryxhXpOHe48vhl1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86200"/>
            <a:ext cx="273367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cont.</a:t>
            </a:r>
            <a:endParaRPr lang="en-US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err="1"/>
              <a:t>Monosaccharides</a:t>
            </a:r>
            <a:r>
              <a:rPr lang="en-US" sz="2800" dirty="0"/>
              <a:t> serve as a major fuel for cells and as raw material for building molecules</a:t>
            </a:r>
            <a:r>
              <a:rPr lang="en-US" sz="3200" dirty="0"/>
              <a:t> </a:t>
            </a:r>
          </a:p>
          <a:p>
            <a:r>
              <a:rPr lang="en-US" sz="2800" dirty="0"/>
              <a:t>Though often drawn as a linear skeleton, </a:t>
            </a:r>
            <a:r>
              <a:rPr lang="en-US" sz="2800" dirty="0">
                <a:solidFill>
                  <a:srgbClr val="FFFF00"/>
                </a:solidFill>
              </a:rPr>
              <a:t>in aqueous solutions they form rings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7826" y="3005743"/>
            <a:ext cx="4039985" cy="1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 (storage polysaccharides)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0250" y="762000"/>
            <a:ext cx="4059936" cy="4572000"/>
          </a:xfrm>
        </p:spPr>
        <p:txBody>
          <a:bodyPr>
            <a:noAutofit/>
          </a:bodyPr>
          <a:lstStyle/>
          <a:p>
            <a:r>
              <a:rPr lang="en-US" sz="1800" dirty="0"/>
              <a:t>The structure and function of a polysaccharide are determined by its sugar monomers and the positions of </a:t>
            </a:r>
            <a:r>
              <a:rPr lang="en-US" sz="1800" dirty="0" err="1"/>
              <a:t>glycosidic</a:t>
            </a:r>
            <a:r>
              <a:rPr lang="en-US" sz="1800" dirty="0"/>
              <a:t> </a:t>
            </a:r>
            <a:r>
              <a:rPr lang="en-US" sz="1800" dirty="0" smtClean="0"/>
              <a:t>linkages</a:t>
            </a:r>
            <a:endParaRPr lang="en-US" sz="1800" dirty="0" smtClean="0">
              <a:solidFill>
                <a:srgbClr val="FFFF00"/>
              </a:solidFill>
            </a:endParaRPr>
          </a:p>
          <a:p>
            <a:r>
              <a:rPr lang="en-US" sz="1800" b="1" u="sng" dirty="0" smtClean="0">
                <a:solidFill>
                  <a:srgbClr val="C00000"/>
                </a:solidFill>
              </a:rPr>
              <a:t>Starch is a storage polysaccharide of plants (made of glucose monomers).</a:t>
            </a:r>
          </a:p>
          <a:p>
            <a:pPr lvl="1"/>
            <a:r>
              <a:rPr lang="en-US" sz="1600" dirty="0" smtClean="0"/>
              <a:t>Because glucose is a major source of cellular fuel</a:t>
            </a:r>
            <a:r>
              <a:rPr lang="en-US" sz="1600" dirty="0" smtClean="0">
                <a:solidFill>
                  <a:srgbClr val="FFFF00"/>
                </a:solidFill>
              </a:rPr>
              <a:t>, starch represents stored energy.</a:t>
            </a:r>
          </a:p>
          <a:p>
            <a:pPr lvl="1"/>
            <a:r>
              <a:rPr lang="en-US" sz="1600" dirty="0" smtClean="0"/>
              <a:t>The sugar (glucose) can be taken from this carbohydrate “bank” by </a:t>
            </a:r>
            <a:r>
              <a:rPr lang="en-US" sz="1600" b="1" u="sng" dirty="0" smtClean="0"/>
              <a:t>hydrolysis</a:t>
            </a:r>
            <a:r>
              <a:rPr lang="en-US" sz="1600" dirty="0" smtClean="0"/>
              <a:t>.</a:t>
            </a:r>
          </a:p>
          <a:p>
            <a:r>
              <a:rPr lang="en-US" sz="1800" dirty="0" smtClean="0"/>
              <a:t>Most animals (including humans) have enzymes that can hydrolyze plant starch.</a:t>
            </a:r>
          </a:p>
          <a:p>
            <a:r>
              <a:rPr lang="en-US" sz="1800" dirty="0" smtClean="0"/>
              <a:t>The main storage for these sugars in humans is our liver and muscle cells (we burn through these quickly and need to constantly replenish them)</a:t>
            </a:r>
          </a:p>
        </p:txBody>
      </p:sp>
      <p:pic>
        <p:nvPicPr>
          <p:cNvPr id="7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3028" y="685800"/>
            <a:ext cx="1674397" cy="2133600"/>
          </a:xfrm>
          <a:prstGeom prst="rect">
            <a:avLst/>
          </a:prstGeom>
          <a:noFill/>
        </p:spPr>
      </p:pic>
      <p:pic>
        <p:nvPicPr>
          <p:cNvPr id="21506" name="Picture 2" descr="https://cdavies.files.wordpress.com/2006/10/corn-st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95600"/>
            <a:ext cx="2502567" cy="1981200"/>
          </a:xfrm>
          <a:prstGeom prst="rect">
            <a:avLst/>
          </a:prstGeom>
          <a:noFill/>
        </p:spPr>
      </p:pic>
      <p:pic>
        <p:nvPicPr>
          <p:cNvPr id="21508" name="Picture 4" descr="https://encrypted-tbn2.gstatic.com/images?q=tbn:ANd9GcRnHASjkEsRVjz9xnKKG2hFHz-pH79BYC1atl8p7Hs_gUqEQ_f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105400"/>
            <a:ext cx="2962275" cy="1543051"/>
          </a:xfrm>
          <a:prstGeom prst="rect">
            <a:avLst/>
          </a:prstGeom>
          <a:noFill/>
        </p:spPr>
      </p:pic>
      <p:pic>
        <p:nvPicPr>
          <p:cNvPr id="21510" name="Picture 6" descr="https://encrypted-tbn3.gstatic.com/images?q=tbn:ANd9GcTaeSFCK5YpqNYwz-K0GSYBX8SCr31hz5CDzQ3ds-tXQCinWSX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143000"/>
            <a:ext cx="1828800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 (structural polysaccharides)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Cellulose</a:t>
            </a:r>
            <a:r>
              <a:rPr lang="en-US" sz="2400" dirty="0" smtClean="0"/>
              <a:t> is a major component of the tough wall of plant cells</a:t>
            </a:r>
          </a:p>
          <a:p>
            <a:pPr>
              <a:lnSpc>
                <a:spcPct val="96000"/>
              </a:lnSpc>
            </a:pPr>
            <a:r>
              <a:rPr lang="en-US" sz="2400" dirty="0" smtClean="0"/>
              <a:t>Like starch, cellulose is a polymer of glucose, but the 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linkages differ</a:t>
            </a:r>
          </a:p>
          <a:p>
            <a:r>
              <a:rPr lang="en-US" sz="2400" dirty="0" smtClean="0"/>
              <a:t>Cellulose in human food passes through the digestive tract as insoluble fiber</a:t>
            </a:r>
          </a:p>
          <a:p>
            <a:r>
              <a:rPr lang="en-US" sz="2400" dirty="0" smtClean="0"/>
              <a:t>Some microbes use enzymes to digest cellulose</a:t>
            </a:r>
          </a:p>
          <a:p>
            <a:pPr lvl="1">
              <a:lnSpc>
                <a:spcPct val="96000"/>
              </a:lnSpc>
            </a:pPr>
            <a:r>
              <a:rPr lang="en-US" sz="2200" dirty="0" smtClean="0"/>
              <a:t>Many herbivores, from cows to termites, have symbiotic relationships with these microbes</a:t>
            </a:r>
          </a:p>
          <a:p>
            <a:pPr>
              <a:lnSpc>
                <a:spcPct val="96000"/>
              </a:lnSpc>
            </a:pPr>
            <a:endParaRPr lang="en-US" sz="2400" dirty="0" smtClean="0"/>
          </a:p>
        </p:txBody>
      </p:sp>
      <p:pic>
        <p:nvPicPr>
          <p:cNvPr id="7" name="Picture 1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762000"/>
            <a:ext cx="4059238" cy="3487889"/>
          </a:xfrm>
          <a:prstGeom prst="rect">
            <a:avLst/>
          </a:prstGeom>
          <a:noFill/>
        </p:spPr>
      </p:pic>
      <p:pic>
        <p:nvPicPr>
          <p:cNvPr id="8" name="Picture 1029" descr="05_09CelluloseDigesting_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648200"/>
            <a:ext cx="2598350" cy="172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Carbs</a:t>
            </a:r>
            <a:r>
              <a:rPr lang="en-US" dirty="0" smtClean="0"/>
              <a:t>. Cont. (structural </a:t>
            </a:r>
            <a:r>
              <a:rPr lang="en-US" dirty="0" err="1" smtClean="0"/>
              <a:t>polys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Chitin</a:t>
            </a:r>
            <a:r>
              <a:rPr lang="en-US" sz="2400" dirty="0" smtClean="0"/>
              <a:t>, another structural polysaccharide, is found in the exoskeleton of arthropods</a:t>
            </a:r>
          </a:p>
          <a:p>
            <a:pPr>
              <a:lnSpc>
                <a:spcPct val="96000"/>
              </a:lnSpc>
            </a:pPr>
            <a:r>
              <a:rPr lang="en-US" sz="2400" dirty="0" smtClean="0"/>
              <a:t>Chitin also provides structural support for the cell walls of many fungi</a:t>
            </a:r>
          </a:p>
          <a:p>
            <a:r>
              <a:rPr lang="en-US" sz="2400" dirty="0" smtClean="0"/>
              <a:t>Chitin can be used as surgical thread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4" descr="05_10Chitin_C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749550"/>
            <a:ext cx="4516438" cy="192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elements that make up carbohydrates, AND in what ratio are they found?</a:t>
            </a:r>
          </a:p>
          <a:p>
            <a:endParaRPr lang="en-US" dirty="0"/>
          </a:p>
          <a:p>
            <a:r>
              <a:rPr lang="en-US" dirty="0" smtClean="0"/>
              <a:t>What are the monomers (building blocks) for carbohydrates?</a:t>
            </a:r>
          </a:p>
          <a:p>
            <a:endParaRPr lang="en-US" dirty="0"/>
          </a:p>
          <a:p>
            <a:r>
              <a:rPr lang="en-US" dirty="0" smtClean="0"/>
              <a:t>What are TWO functions of carbohydrates?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Lipids are the one class of large biological molecules that do not form polymers</a:t>
            </a:r>
          </a:p>
          <a:p>
            <a:pPr>
              <a:lnSpc>
                <a:spcPct val="96000"/>
              </a:lnSpc>
            </a:pPr>
            <a:r>
              <a:rPr lang="en-US" sz="2400" dirty="0" smtClean="0"/>
              <a:t>The unifying feature of lipids is having little or no affinity for water</a:t>
            </a:r>
          </a:p>
          <a:p>
            <a:pPr>
              <a:lnSpc>
                <a:spcPct val="96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Lipids are hydrophobic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because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 pitchFamily="18" charset="2"/>
              </a:rPr>
              <a:t>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they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consist mostly of hydrocarbons, which form </a:t>
            </a:r>
            <a:r>
              <a:rPr lang="en-US" sz="2400" b="1" u="sng" dirty="0" err="1" smtClean="0">
                <a:solidFill>
                  <a:schemeClr val="tx2">
                    <a:lumMod val="75000"/>
                  </a:schemeClr>
                </a:solidFill>
              </a:rPr>
              <a:t>nonpolar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covalent bonds</a:t>
            </a:r>
          </a:p>
          <a:p>
            <a:pPr>
              <a:lnSpc>
                <a:spcPct val="96000"/>
              </a:lnSpc>
            </a:pPr>
            <a:r>
              <a:rPr lang="en-US" sz="2400" dirty="0" smtClean="0"/>
              <a:t>The most biologically important lipids are fats, phospholipids, and steroids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https://encrypted-tbn3.gstatic.com/images?q=tbn:ANd9GcSqGIG947GX6KRw1YDZ2pRWRAP_Uasoy4b652Lr-O--gQGNY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"/>
            <a:ext cx="2524125" cy="1809751"/>
          </a:xfrm>
          <a:prstGeom prst="rect">
            <a:avLst/>
          </a:prstGeom>
          <a:noFill/>
        </p:spPr>
      </p:pic>
      <p:pic>
        <p:nvPicPr>
          <p:cNvPr id="18436" name="Picture 4" descr="https://encrypted-tbn2.gstatic.com/images?q=tbn:ANd9GcTRPrnLyQXep5L7i4LDal82LmGlP13WZJwW0RM37jNWUvqSqg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14600"/>
            <a:ext cx="2457450" cy="1866901"/>
          </a:xfrm>
          <a:prstGeom prst="rect">
            <a:avLst/>
          </a:prstGeom>
          <a:noFill/>
        </p:spPr>
      </p:pic>
      <p:pic>
        <p:nvPicPr>
          <p:cNvPr id="18438" name="Picture 6" descr="https://encrypted-tbn2.gstatic.com/images?q=tbn:ANd9GcTPuhnH-g4RT5osXJkEepG2y8kovEG6p8-q91qrkgYQ49auWG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95800"/>
            <a:ext cx="2066925" cy="2085976"/>
          </a:xfrm>
          <a:prstGeom prst="rect">
            <a:avLst/>
          </a:prstGeom>
          <a:noFill/>
        </p:spPr>
      </p:pic>
      <p:pic>
        <p:nvPicPr>
          <p:cNvPr id="18442" name="Picture 10" descr="https://encrypted-tbn0.gstatic.com/images?q=tbn:ANd9GcRRHe9P6HexDf5abIVwZ_qCHU09UUBsO3oD1pM9bmkE6Hr9Tx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657600"/>
            <a:ext cx="164782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lnSpc>
                <a:spcPct val="96000"/>
              </a:lnSpc>
              <a:buFont typeface="Times" pitchFamily="18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Fats separate from water because water molecules form hydrogen bonds with each other and exclude the fats</a:t>
            </a:r>
          </a:p>
          <a:p>
            <a:r>
              <a:rPr lang="en-US" sz="2400" dirty="0" smtClean="0"/>
              <a:t>Fatty acids vary in length (number of carbons) and in the number and locations of double bonds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Saturated</a:t>
            </a:r>
            <a:r>
              <a:rPr lang="en-US" sz="2400" dirty="0" smtClean="0"/>
              <a:t> fatty acids have the maximum number of hydrogen atoms possible and </a:t>
            </a:r>
            <a:r>
              <a:rPr lang="en-US" sz="2400" dirty="0" smtClean="0">
                <a:solidFill>
                  <a:srgbClr val="FFFF00"/>
                </a:solidFill>
              </a:rPr>
              <a:t>no double bonds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Unsaturated</a:t>
            </a:r>
            <a:r>
              <a:rPr lang="en-US" sz="2400" dirty="0" smtClean="0"/>
              <a:t> fatty acids have </a:t>
            </a:r>
            <a:r>
              <a:rPr lang="en-US" sz="2400" dirty="0" smtClean="0">
                <a:solidFill>
                  <a:srgbClr val="FFFF00"/>
                </a:solidFill>
              </a:rPr>
              <a:t>one or more double bonds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 major function of fats is energy storage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7410" name="Picture 2" descr="https://encrypted-tbn3.gstatic.com/images?q=tbn:ANd9GcTQEcfxTCDfW1Sw-CA_oacuSRJEFKqZW8rMi_WBw9y3kcQ3DD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2999"/>
            <a:ext cx="3086100" cy="2618127"/>
          </a:xfrm>
          <a:prstGeom prst="rect">
            <a:avLst/>
          </a:prstGeom>
          <a:noFill/>
        </p:spPr>
      </p:pic>
      <p:pic>
        <p:nvPicPr>
          <p:cNvPr id="17412" name="Picture 4" descr="https://encrypted-tbn2.gstatic.com/images?q=tbn:ANd9GcQ0_ylRFgnKeVVMr-FhkcnEGqrsqSLwDEgRh0Cm95PIj9gKEUgX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91000"/>
            <a:ext cx="2657475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Molecules formed by carbon bonding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Carbon has a total of 6 electrons (which gives it 4 valence electrons </a:t>
            </a:r>
            <a:r>
              <a:rPr lang="en-US" dirty="0" smtClean="0"/>
              <a:t>in a shell that holds 8)</a:t>
            </a:r>
          </a:p>
          <a:p>
            <a:r>
              <a:rPr lang="en-US" dirty="0" smtClean="0"/>
              <a:t>How many protons would the carbon have?  </a:t>
            </a:r>
          </a:p>
          <a:p>
            <a:r>
              <a:rPr lang="en-US" dirty="0" smtClean="0"/>
              <a:t>What is its atomic number?</a:t>
            </a:r>
          </a:p>
          <a:p>
            <a:pPr lvl="1"/>
            <a:r>
              <a:rPr lang="en-US" dirty="0" smtClean="0"/>
              <a:t>Think about what that means…..</a:t>
            </a:r>
          </a:p>
          <a:p>
            <a:r>
              <a:rPr lang="en-US" dirty="0" smtClean="0"/>
              <a:t>Rather than giving away or taking 4 electrons, it usually completes its valence shell by sharing.</a:t>
            </a:r>
          </a:p>
          <a:p>
            <a:endParaRPr lang="en-US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7826" y="2540231"/>
            <a:ext cx="4039985" cy="253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6000"/>
              </a:lnSpc>
            </a:pPr>
            <a:r>
              <a:rPr lang="en-US" sz="2400" dirty="0" smtClean="0"/>
              <a:t>Fats made from saturated fatty acids are called saturated fats</a:t>
            </a:r>
          </a:p>
          <a:p>
            <a:pPr>
              <a:lnSpc>
                <a:spcPct val="96000"/>
              </a:lnSpc>
            </a:pPr>
            <a:r>
              <a:rPr lang="en-US" sz="2400" dirty="0" smtClean="0"/>
              <a:t>Most animal fats are saturated</a:t>
            </a:r>
          </a:p>
          <a:p>
            <a:pPr>
              <a:lnSpc>
                <a:spcPct val="96000"/>
              </a:lnSpc>
            </a:pPr>
            <a:r>
              <a:rPr lang="en-US" sz="2400" dirty="0" smtClean="0"/>
              <a:t>Saturated fats are solid at room temperature</a:t>
            </a:r>
          </a:p>
          <a:p>
            <a:pPr>
              <a:lnSpc>
                <a:spcPct val="96000"/>
              </a:lnSpc>
            </a:pPr>
            <a:r>
              <a:rPr lang="en-US" sz="2400" dirty="0" smtClean="0"/>
              <a:t>A diet rich in saturated fats may contribute to cardiovascular disease through plaque deposits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1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343400"/>
            <a:ext cx="4059238" cy="2247078"/>
          </a:xfrm>
          <a:prstGeom prst="rect">
            <a:avLst/>
          </a:prstGeom>
          <a:noFill/>
        </p:spPr>
      </p:pic>
      <p:sp>
        <p:nvSpPr>
          <p:cNvPr id="40962" name="AutoShape 2" descr="data:image/jpeg;base64,/9j/4AAQSkZJRgABAQAAAQABAAD/2wCEAAkGBxQQEBQUERQWFRUXFRgYFhcVFBUXFBkWGxcdGBgVFxgYHCggGholGxQZIjEiJSkrLy4uGB8zODMsNygtLysBCgoKDg0OGxAQGywmICYvLzQ0LiwsMiwtLyw1LSwsLCwvLywsLCw0LCwsLyw0LDAsLCwsLSwsNCwsLCw0LywsLP/AABEIARgAtAMBIgACEQEDEQH/xAAcAAEAAQUBAQAAAAAAAAAAAAAABQEDBAYHAgj/xAA+EAABAwIEAgcGBgEDAwUAAAABAAIRAyEEEjFBBVEGEyJhcYGRBzKhscHwFCNCUtHhcmKS8SSi0hUzNEST/8QAGgEBAAIDAQAAAAAAAAAAAAAAAAMFAgQGAf/EADARAAICAQIEBAQGAwEAAAAAAAABAhEDEiEEBTFREyJBcTNhsfAUIzKBwdGh4fGR/9oADAMBAAIRAxEAPwDhyIiAKqKiAKqoqoApTotUa3G4dz5yiqwmNbGR8YWZ0S6JVuI1A2n2WbvIJHgAPed3fELxxHgdTBY4USQXNeHNeNC0GQ6xMGG6SYNlFKcZXC9ybHCSlGVeqPpPh+IpPZZ8BzbZmzIOkwbWIXmtUnQkiIiSW+htC0Dg3GC2mxhMxADde6BN4vspvD8WaQYdB1AN2nSwO25vy5rl5zl0Wxfy4Zxk31MuvwKk+HAQ4kkgWbFojvkn71tVqAHZjRVw/ECHEE3BOhnSxghX8OzrJGYDnIcfKy1pXN0lRmk4btnjAtAB2J1iCr9VwsBzCsYg5BPMSPl8wvFOnmAJMDmVi015Q9/Mea8OM7D581ZGJyT9lZWNwznD8siAojiFdzXXp5JIAhpLbw33vTXUlTQgYXex74hxGGnKtE6cUXHCdrtFpa4uiL2BIuYFyp/ieMD3uFKLO90OBAk7cwI+Si+kEOwle92tMjwvZbeBuGWPuj3JivDL2f0OXIiLpzmQiIgCIiAKqIgKIiIeFQiK9hcK+q7LTY57rnKxpc6BcmBdD1HWOheO6vB0iGkMlon3Q60ObIuJJd4yV76Z8PpuNN7TL73ADWsDiOwN3b3MfU43AsF1WFptxDmsEMdIPatHZaDq6XXi1ybgFZ2CxZNR1Iw5jnNIdPvUg8Gb6OIHI/C3PTuOR5I92dZjx3GLa7fx/lEazhrnRI8CDupbC4eswWaLi8ta6RM2zAx4rbcPTpPi4tAAcACBAA7bbmBsQQr+J4dTyjqnibjI7W27XQAZ5EBaMpTmrjTEs6TqS/o13D0HvILnGduen8ALJdQcTLnHzOoj79Ffa25tp6+UeKtYrDFxlwcImP7UFNq2ZXueiCGXv4gSnVOewZXwTuQDF76zB74XhtSflZWar3mzfJYKb1WjxxMvA1amGgPIOxPMGxWa3FMqMIqZYIgg3B8RuoVtR72u6wgEDsgwJ238lgOBzlpd+lxBFw4gFwA/yi3iFNGGRuyJxi/c2Xi+PotpxSa1jXhuZoYwAED9Mbb+K5104xIGGqXu6AI1udPC6k8dis7mtFwAtK6eVjNNnifv1W/wsJZeIjKb+0Q56w8O6+/Q1FERdIc6EREAREQFVREQBERDwqp3oZierxbTza4a+f0UEruGc4PbkMOkQe82+qwyR1wce5NgnoyRl2Z1WuW1agLjLbCI8De3eFn4TDF2cMEZSIjKfEREi/zWHjODHD0w01M3Ws8csHUgNiCQdydOd9r6LYZmHAaSHAPOZ7QQSJuWyPEiy5zIkltI6/Jl/LtEf+IcZhoFgDYyC2QYM7rJDnGLnWP7U67DtDKgMh7HCLEZ2GAA7wAm4m/iovEU4I+9bBaGXG00QQyKQoVHtec3dffRZ+IxB6t3bJmxm5InTWYv4LFcbTuRz7v6Vis8fFSatKZi4qTRUgC/w2XqmATAEE/NWHvzW0MKjL2E2uVrQ3kZyVIz3cOzn8wdlokPEROzZmfgoDHU3NYRkDhIaNBaYkR3Ka/EOe2JEE/DmSsHiTgMonsgz5/ZW42ktiLHercgKeVonKC6CAZXPOmGK6yuBaw2M66z32XSsfhG0qJIOa5Muiw5DuXHMTVzvc47klWfK4KUpTNTmuRKCgvVlpERXZQhERAEREBVUREPAiIgKrJ4cJrU/wDIfAysZZvBWZsRTAbm7UhsEyQJFhrcabryWyJMauSXzOt8MqOdh2Pc0FgiQ4OgnK4hwP8AkxgidFt/C2tNMyDoQDoZ2J7pWptwlWmA09olzSSwgtFwHANb7rbe9A32iNrwbC1tzAgm8we4ei5nJGpKl3OpyyTj1LTsQWVJkT338o8grGNJd2vX6QrAzVXuIDjBMQ1xJtNhvY/FXamdoDHsc0kwNCCYkAESJPitacJDypruWPxZdLSP0logbnfuV0UDBcbff9pTplpMgyRANvmqPeSZ3Go+/BRZN1Rmuuxi1T2hBjSRvvJlZmGOvfzjRYQILsx3Frb96yWiCVjFb2j2atUWsVYdnzmfooytUvzHfdTbqII7jyUPjcAWNMOkCYsZjvj5qXd7M8hRrvSzGZMM+8SIHnb6rmS2fpti3F7GE6DMR8B8J9VrC6Tl+Lw8K+e5QcyyaszXbYIiLeK8IiIAiIgCIiHgRFVAVAldQ6A9FHUHNr1B+ZlLg2CQwBuaCBqSBp/a03oNhRUx1PNcNl8d7Rb4wuzUsTlFrRrHgqvj+JcWsa/f+i25fgTXiPr6f2RfBA78VNUmMxYJ7QzEEjTbMBfSea2XEvZ1Bzl0yXFgtbW5HuyeSjOCs/MfVaLlobM7EyWj0CweLVC97jTN5Avs4G4PJVeSe6pFy4+Jk7dDHwfGqjq4a1p1b2Wyey25ht5MRFiBfnCksBiutZWc9xa6mW5ARADmiA0iBBPuxEqNY6lSbLi6lUY8nPmJsdW5hvroOUQLLH4bxbM+vVp9Y6ncuyNJMm2YyIgW3nlzWS8y6XRnkgnbiqJ7GcZYGS8y2xs8h7SATaxBGmvmRdXHPpVWZ2AtDmghwkONuyTNhA7t1rlCr1bQ6p1egd7wJGYw2wjK8ZgSL81P02mpTJaHGQ0ibkgix/7T6KCUapGMoKPQ8dWAA2DcgA62nVXMLSJJHIfGYn4K5hO01oBynKI+Niquq9U9rpFycx2ubecqKCpuzGUvRdTIZhSIHPT6r3xilRY+5yNcBlzG5dAm575RxFQAZnsLXZszCO0D+g5gbeEFeuIuFQSQDGxuLaQtnRGmajnLUjiXtHphuOIGnVt+ZWqrb/aXig/FNbAljIJHImQ0jYi/qtQXQ8L8GPsUvFfGkERFsGuEREAREQBERDwKoVFVATvQquaeMpkaEOBjkR/MLrGG7YctA6P4GkMMHsM1SJJ/UHaZQRpHI6rfOH1QaIfEdntTsZAM+ZVFx8lLJa9NjpOCwPHhVvruTXAGjqXxs/Tb3QfqsXjJdLsrYaGgkgGZa69/AjxWZwumAxuoJcSecnSfKFlPuII7UzEamZjv8FpSW5nrcZ2Q3AMfRBmrGe0kAP1M2ZqRofRYPFKQrAinNAuc573GkctTNmc0XLQXdokkTAcPBXa1AtrPysIdpEWM20mJ3UlX4KQ2mYMgXuJBtczIO/qsozb/AEomm4Qnqb6msYVpeepaRmLMlQvs0PAdBY4uBsHm52PmpTh1QiHXsModOrRYAD9slx8CsZjf+pcLGW5XHJDw1t3F0S2Mo1k2BsFsOHoU2tcRGUaeAAA+SxzSdbkk8iqiMw+IhxO3PzdPzVh3EmgAmSTMTtrFp1/lWsY09YQOdgrLMLLu0b/JQal6memPVkhhOKENObYeXms3hfHGuB7EgCXE2AHMEXBvaFHUMAKpDScrNzsTyV3i8U6b2UWdWLBwM5joRMnT+FJijq8zZrZXDeKW5xnpLVL8VVcdXOk/wotZXEXzVeSIMwQdbWv6LFXVxVJI5jI7m38wiIsjAIiIAiIgCIiAKqoiHhI8F4q7DPJAzNcIc2YnkQdiP5XQOjXHGvpExLXSHAm+o074uuXrO4TxN2HfmbcGxaSYPputXieGWRWupY8FxrxPRL9P0O5cFqNL4e5zwHF1NxzBwaWxD2zDiJPMXCnMU0kZgcptBAm41t3rnvQzpAyqWtBg6ZSfdnbwt9zC6CKZAuLfBUeTVGemaLWel1KLtFKlCKmYOkC7gYEiRfW5BHNZr64LbgjxIk+ix+IgFoyCPlPMKyxpy6xtBsdbhL03RrSjrSs9cJ4awGpVIgu+X38lGcTbDDbLBm1rE207iPRX8fxE0QSSbMkACbCxM9xIWJwBhxL/AM5wc2JF7SSTlOxi3hm71FKpKjaxxkl4jexEH3pJv9d1cw1E1HtA3N/BZXE+HObiC3YmZ8bqcweCbSZpfda6i2zZyZoximvU8BmRoa21uS1fHvJGRrAwN2aABG0QtqrxAdra8C3nyuoLiWI/KcbGXQLffMKVTp6TWh3OLdID/wBTV27X0CjlsPTXD5cSHRGdoPmLH4ALXl1OGSlji12Of4iLjlkn3CIilIQiIgCIiAIiIeBERAVRECHpk8NxRo1WVGmCxwcI7jML6gwtQPpAm8iy+VgvoToPxI1sFRdMuyCR4dk/EFVXM1SjP3RYcD5lKPsyda5ucUyS15BczMRDoizTa4tZW61LI6+p9PJQ/H6DnYjDPaCchcSdgNwZNtApvC1+syuc2G3gk68iI8PuVV7SSLGUNCUl6l2phgQ0GM2gJGkmdwe5R/CcTSdiH02EObTAbOXKJb+28kRHoVZ6WV6jKRNP3wcokSDNhrbffda3h6DXCk+hUPXOIBEkGRAc45TIGh52PfGaSk6ozxYtUG2zeq1FprTY2keWvzV91K0+X397K3hXUw0GoWitUaAO03NYauaNzBNgFktfLY748L6qXwkjQlKVpEHiaEOInnz03KjcZw4ugWi5F5+gUvingVBym51GvJeMRWY0ZWkk3Ii4HPyWk2nfyN1NpI497SMKWGmTsXD1g/RaQur+0fBZsK5xEuaQ7TQSAfg4rlC6Dl8rwJdiq49fnX3/AOBERbxpBERAEREARVRAUREQ8KoERD0qulezPGZGNvo5xjuO31XNF032Wty0nnZxGukhxBA52Oqr+Z1+Hdllyv4z9n/B0/FPbkLp7O/hGitUKoBGSOrdcZTqY0jYLAxFQPY6kSYIgEEg68x3KQ4ZSY2IJygAAaqhx7pMs5w0xJQUmvHaAM2g3tyUXi+Gik13UBtMk5gA2Gh0e9Cy21mtqAHMWxeL+BjZenPbWjKdNZ/hb8WqNHXOL26HPeC4KvRxVM1crs1QuJJJOYA6HnBvaIF9AukPxTcgnX+7wsB3Dmmqx2zCSJG+krOoQ0kePzmO5NV9Sbic/jNOuhiV2FzRa0TrPgsHBUQ2pnzEggjJaM0+8Tr5aLN4jXERpKgMPi3CvkqEBure8gEwD3gH0K1JNRl5dyTHjlOO5rvtYx3V0A0EZqlj/ja3nB9FyFdA9rFY1KlJ2wDhHoR9fRc/V9wEUsKfcqeMbeWuwREW4agREQBERAVREQFEREPAqqiqgAXRvZ3xtjKQoVJD2vBb2bFjjN+V5+C5yun9CMazG0xSewNyWOX9Uizu7RaHMUnh8ytfQseXNeL1r+TcsSSZ6sCSeZEQZ593xWLQq1RLjzkNmd9Ld6kOGUQHQb2n4fRZFfhMR2rnWDMQ4/Nc5j1SVeheOcY7MwuDYhzaxdUcTnb3ZWmYsp6mG5pi58j8FG0OHlrm9ZUblFh+6IAgjnbvXqo/KXZDmDXGLiYLQdN7k+i2VJqzVywjOVonmAFwuYaIE2715xhDb6NvO+0nyURhOJ7nUa+pt6QsrH121Gh2fsCHGNwBMffJSvMnHbqa3gSU0pdCB4xi6ZqZQ7QT4nb0j5dyhOJcYpw6qx3bOjRYAxYASYg7qxxCs9z3FjJbmf2iMrhcxE7QVabwpxwghoz5+7tSRqdIi/ltKhio3cmXkMEIRWpmpdN8b1jKOvazOM3IIMAT4ErUVuPTWgGU6YcXF7TFoyAkdozqfdEad605dDwiXhKjmOZV+IlXT/QREWyaIREQBERAERVQFEVVRDwKqoqoAuj+zIhgaQAHOLgXGCbGw58/Rc4XR/Z4wNZRJHvuffWWw4c+Y+AWjzH4DLLlivM/ZnQoLSXCxtptG6rUxbn03Fx56WFoy/LdZdXCgAEcvsL2/qjRLQDmkTYZQ36rmoRlvTot9cdnVkFW4iHEABxAGrjrFhHy8l6NY02Ncz3ibm0a28oCyuI0BDc/7QBlES0Wb5QAsd/DjVc0sEZe+xEWt6o5aZfMmi4NX6HtrwR2b5tR39/oVfp0exlnXUuBtY31uBPnCjcG+HuY4xDhlcJkGdS1vvWJ15BSFLEySXO7U5bnNmEEO20iAJ2HgpYLa2YZE1siP4hwpzacOcMlRocRpY/zHjC84Ws2mXkukWysbaCBBe7uNgAP2q7xRxq3JMlxzXsIMBoGwgD0PJQGIxBZiWU22DmkOs0yJzQMzTB7B0g311nOC87S2M1F5I+Y0Xp04nFyRBLAfiVrq232ilpxDC39kHy/5WpLpOFd4Yv5HM8UqzSQREU5rhERAEREBVFRVQBUVVRAFVUVUPAuiez2XNoN2D3EeEkH4krna3r2Z1wXuYZ7Pan/AEmBA8x8Vp8erwssOWyrNXdM66HzbkvD4BDe0AdwxzgP8iNB4rHwVTM4NGp74/4Vhj3g9swc0ERYfHWfmFzcWvUuXCi83DuD3zDxDgAXEAOkdppFtjANpIVqvWdDmiZEwcpHdvv/ACsjraWHJdUcW54BJJLd92xqOaweLY8VS04WoyARIyOOa4vM2GuqynheizzHkUp1/n0IE0HB4Dzd1iTzEXPkp6oxtLLkcDJsTeNp9NldqYMFzTqbzPf/AH8l4NNgfAboQPE/cKLW+pszyKZZfQBvcFxnW53d8ZWGeCMdWbVcSC0yINoGjTOynMQ4O0ixtr8PNY/FHalvKb2lSwck7T6kLm6o5D08YRXbOmUx6rWFtvtGqD8Sxo2pye4k6T5LUl0/DfCj7HOcS7yyCIinIAiIgCIiAIiICqFEQFFVEQBbt7LbV6rtgwD4yD8FpK3b2W41rMS6m7V4BbyJbJI8YPwWpx1/h512Nrgmlnjf3sdKw9UMcC65JEDLM6km2gXvikOIyuDZBJgCectHMeak2YYOBO0a8l6GCZMOkWBDoPmCO6Hei5WEZPc6F5YJ2QuIpMxNHqajyx13BzhLTfk3Q2VvBYPqGMoscahh0vLYbJOYNFyY/hZeIohzyBpESLNgSbkm1p1V7D4YMMtPz5KSWXJo0voNONPUv/D0ARAd7wHlbko/ieIFOkarLgESBBJJMc7XOqkqlQie9YgY1jHNj3ju4kXE2k2iF4tK3Z5B+a6LBcJBNxE5RzVriFcNaCYMawIE+En5qP4jji2ozIR5zLrWgAXNvkoPH45/4Zz3CBkJbeSbbqXBhm6fo2S5IVDWzRekmN6/E1HzImB4D+5UYqqi6uMVFJI5KctUnJhERZGIREQBERAEREAVUVEAVVRVQFFJ9G6pZi6JBg9YPjY/BRq27oH0Zq4l/Wt7Iaey5wdlLt4I5fVQ55Rjjeon4aDnlil3OxcDxku/NMNJguGgDgWtkHQ3WRiHNdJaRM2ym0GSROkgmLd6jKbMtJuYEOAEyZMjWDAnz5rOwNNpqyZyk6TbwHcfquXg6Wj5nQTirci0cNALi4ydQNDysvXEMeynRBqQDaIEHwHNZTnucXZmiWu98C15gDaLWWu4joqx+IFWpWqOGacrsuo0E7N7lJCMN9T29iJttonK1GIjT7ssSu0TlcLmwA57R5qbdRAZM3BgjlaZ8NB4la7i60ZnOMEOGUhxDra+BmVhkxJHuOdsxON4ANAtBDbSIN9PJad094jkw4pCAXGBH7QO15aDzWz8RxLXNmQGAGGg2A8dbBck4/xM4msXScokNnktvl2DXl1LovtGPG59GHTe7IxERdEc8EREAREQBERAFVUVUAREQFFVEQAL6P4Pg2No0jTDcopjKW6QQPd7jEr5wC7d7NuL1anDgHicksYS3Vo92DImB2ZPLTdV/MYXBO+hvcDKpNI3H/0p9V0MEiAdRvv6gjyVg4TK8NPZI1k6d9tLfReuCh1NrnOuCAc2YlzbgWI90y4XOmR1iojHdIAzFGk0NeCB2gSZmCHcyY59/gqueOCjaRZYnknJxW9E3i6491sEA+9EEj7+QUVisRDhy1VcViTANgN52CrWph7Q4Cb9w+a1src1ZJjSg6Zl1cU0sDWhthcwJk3MHW2nqtJx+Kdia5w9LcgF28TJP+PzMLYMfxenRc7PlY1/ZygQLiLQZB3nxXjg3DKDKhNMGYIHaLgAe0RPpryU2O71P9ibE4Yk5Nb+nuaV024S7D4YhjyYADu9uhI5eukrm677xfC3g9pjpDgRI09AFw/jGDFGvUptMhrrGNiJHwKtOXZtScH1RU8xi245L6mEArjaDjMNJjWAT8koe8PFfSfRzg9F2CwD2UMPJw9F1QuwzC6oTSaDLshJ95zpmS5rdpVjKVFWj5s/Dv8A2O/2lDh3ftd/tK+pMRwtmY5KNMdkaYeiBmnvpEhoy9/vW0XqvhG5exRptMj/AOvTtzD+zGv7Z81H4jPdj5We2DBXlfUvEcOwYbE5qYnq6+WaLQQ0McBdrByzT/qXy44LOMrPDyiIswEREAVVREBVFREBVdx9neEd+CpMAvGaADPaJzExPrC4au2cFxFemxr6BZldTDe0TEZZBGWDAJkDW++9fzDS4xjJ0myw4BPzNdTcqoa7KB7pYJj9wOQ3nUZdufpCO4LTp1w7OJaZix7UZb22AAjRQfDa7mvayl1kuIEdotdmnMTmzbicxgxBstjrYsU6uQua5ts7p3Mix3iT3Kqlj073sy2jGUdl2KOpB7w0EEDU5m6+JnaNtlm8LwraTQwGQC4xM63y32US3hdNuIbXAu67hYwR2eQ2E213Uhhsbmu4HWNI7IsPOI81HrUVR5ljdaftmNxTozQxFUOqZnQCMgOVonewmb81rnXVsBUNJ7iabTmpv0zNJjKXRGYHb6Ld+I0iOrn9TCRlkGBDxJGvvH6rWekWGdWa2nlzNzPc6XRoAZ02v6qWM3q8OXT6DDK17mHU6S0gzrKtUATlyk/+IkmB3rmXTCrSfi3PouztcGkkaB0QROhsB6r10qwLKVT8txcJgzzif5HkoJW/C8PCHni3uVPG55OTxtLYq10Fdg4L7XMPRwmHoOoViaVKnTJDqYBLGBpI3gxzXHUW40n1NA7Y72y4aZ/D1/8AfTXg+2TDz/8AGrf/AKM/hcWRY+Ggddx3tgpup1GMwrznpuZLq4EZmlswKZnXmuRkqiL1RSAREWQCIiAIiIAiIgM3hPDziKmQWgFxPID/AJA811ro+HijSawiGsAlwsAOX+rv0nZcn4HVLcTSI3e0HW4JAIMdxW+YziJz9XTtJgkENmLGJsPEqr5hCWRqC9y95RjUoyl6m9twdV9MuFYuqB+ZpIADezGRwbAeCJBJ2K17pM+oyhmqOEmrJyk5QB2QwX0sJ3klbH0exB/C047TKmYy6ZBAaCfE29AvXFMEyux1N4tqPH/lVynpaT6G5Gbxz9n9/wDCnBawrNb2g7cRck+Sv8PpF1fK45Wl+ax2kTB05qOwObDAdkR+mNRFvSFJ8OAaDAa3NcGBq45nEec+pUUdN/uRZW1dHrpBjBTaOrh01XhjG2qOa/8AMi9gGx6nwWsYrEuqPY4hrQGkhjntnmQ8ugAi+k3gKY49VeC1z2taWda0Q0gycobaYFm695Wp8UDKlMsDXZmy4QIaR7zmukAmRcRz9Zo6Xk6GWCP5exqPHMJNNx/V7xnuuQPL5LVFuXFMQ1lJ0AhxZBBmxiJGxB+i06Ve4L07lTzFR8RaexRERTleEREAREQBERAEREAREQBERAX8DUDKtNztGvaTAkwCCbbra+I/+8bSCZGxveR/aqigyLzp/J/wXfKLanH5x+p0fou8uw7GtIEhpdGpOwnWAdufgpnDUpcZNr35eKqi557T/c3OI2nJIo8QAZEfKdPmsTFYxlJgL4BkWbEixuW+PwRFgleWiJ/pMDEVfxFJz5ntTBtAkjTmJnzUDg+xUcXG2YjxbeDz/VHkiKWTetx++pLwmycTUuKDI19rBpbfTvWooiv+HdxKnmTvIvYIiKcrg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4" name="Picture 4" descr="http://upload.wikimedia.org/wikipedia/commons/f/f1/Atherosclerosis,_aorta,_gross_pathology_PHIL_846_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"/>
            <a:ext cx="2418005" cy="376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Fats made from unsaturated fatty acids are called unsaturated fats</a:t>
            </a:r>
          </a:p>
          <a:p>
            <a:r>
              <a:rPr lang="en-US" sz="2400" dirty="0" smtClean="0"/>
              <a:t>Plant fats and fish fats are usually unsaturated</a:t>
            </a:r>
          </a:p>
          <a:p>
            <a:r>
              <a:rPr lang="en-US" sz="2400" dirty="0" smtClean="0"/>
              <a:t>Plant fats and fish fats are liquid at room temperature and are called oils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1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70451"/>
            <a:ext cx="4059238" cy="267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Types of Lipids</a:t>
            </a:r>
            <a:endParaRPr lang="en-GB" altLang="en-US" dirty="0"/>
          </a:p>
        </p:txBody>
      </p:sp>
      <p:sp>
        <p:nvSpPr>
          <p:cNvPr id="1659918" name="Text Box 14"/>
          <p:cNvSpPr txBox="1">
            <a:spLocks noChangeArrowheads="1"/>
          </p:cNvSpPr>
          <p:nvPr/>
        </p:nvSpPr>
        <p:spPr bwMode="auto">
          <a:xfrm>
            <a:off x="76200" y="1417638"/>
            <a:ext cx="8839200" cy="601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Arial" charset="0"/>
              </a:defRPr>
            </a:lvl1pPr>
            <a:lvl2pPr marL="539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2000" b="1" u="sng" dirty="0" smtClean="0">
                <a:solidFill>
                  <a:srgbClr val="10BC45"/>
                </a:solidFill>
              </a:rPr>
              <a:t>Fatty Acids + another compound</a:t>
            </a:r>
          </a:p>
          <a:p>
            <a:pPr lvl="1"/>
            <a:endParaRPr lang="en-GB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altLang="en-US" sz="2000" b="1" u="sng" dirty="0" smtClean="0">
                <a:solidFill>
                  <a:srgbClr val="10BC45"/>
                </a:solidFill>
              </a:rPr>
              <a:t>Triglycerides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Main form of 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energy storage </a:t>
            </a:r>
            <a:r>
              <a:rPr lang="en-US" altLang="en-US" sz="2000" dirty="0" smtClean="0"/>
              <a:t>in animals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Glycerol molecule plus 3 fatty acids</a:t>
            </a:r>
          </a:p>
          <a:p>
            <a:pPr lvl="1"/>
            <a:endParaRPr lang="en-US" alt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altLang="en-US" sz="2000" b="1" u="sng" dirty="0" smtClean="0">
                <a:solidFill>
                  <a:srgbClr val="10BC45"/>
                </a:solidFill>
              </a:rPr>
              <a:t>Phospholipids</a:t>
            </a:r>
          </a:p>
          <a:p>
            <a:pPr marL="917575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altLang="en-US" dirty="0">
                <a:cs typeface="Arial" panose="020B0604020202020204" pitchFamily="34" charset="0"/>
              </a:rPr>
              <a:t>A </a:t>
            </a:r>
            <a:r>
              <a:rPr lang="en-GB" altLang="en-US" u="sng" dirty="0">
                <a:solidFill>
                  <a:srgbClr val="FF0000"/>
                </a:solidFill>
                <a:cs typeface="Arial" panose="020B0604020202020204" pitchFamily="34" charset="0"/>
              </a:rPr>
              <a:t>hydrocarbon chain </a:t>
            </a:r>
            <a:r>
              <a:rPr lang="en-GB" altLang="en-US" dirty="0">
                <a:cs typeface="Arial" panose="020B0604020202020204" pitchFamily="34" charset="0"/>
              </a:rPr>
              <a:t>with a </a:t>
            </a:r>
            <a:r>
              <a:rPr lang="en-GB" altLang="en-US" u="sng" dirty="0">
                <a:solidFill>
                  <a:srgbClr val="FF0000"/>
                </a:solidFill>
                <a:cs typeface="Arial" panose="020B0604020202020204" pitchFamily="34" charset="0"/>
              </a:rPr>
              <a:t>phosphate group</a:t>
            </a:r>
          </a:p>
          <a:p>
            <a:pPr marL="917575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altLang="en-US" dirty="0">
                <a:cs typeface="Arial" panose="020B0604020202020204" pitchFamily="34" charset="0"/>
              </a:rPr>
              <a:t>Responsible for the </a:t>
            </a:r>
            <a:r>
              <a:rPr lang="en-GB" altLang="en-US" b="1" u="sng" dirty="0">
                <a:solidFill>
                  <a:srgbClr val="FF0000"/>
                </a:solidFill>
                <a:cs typeface="Arial" panose="020B0604020202020204" pitchFamily="34" charset="0"/>
              </a:rPr>
              <a:t>structure </a:t>
            </a:r>
            <a:r>
              <a:rPr lang="en-GB" altLang="en-US" dirty="0" smtClean="0">
                <a:cs typeface="Arial" panose="020B0604020202020204" pitchFamily="34" charset="0"/>
              </a:rPr>
              <a:t>of </a:t>
            </a:r>
            <a:r>
              <a:rPr lang="en-GB" altLang="en-US" dirty="0">
                <a:cs typeface="Arial" panose="020B0604020202020204" pitchFamily="34" charset="0"/>
              </a:rPr>
              <a:t>cell </a:t>
            </a:r>
            <a:r>
              <a:rPr lang="en-GB" altLang="en-US" dirty="0" smtClean="0">
                <a:cs typeface="Arial" panose="020B0604020202020204" pitchFamily="34" charset="0"/>
              </a:rPr>
              <a:t>membrane</a:t>
            </a:r>
          </a:p>
          <a:p>
            <a:pPr marL="631825" lvl="1">
              <a:spcBef>
                <a:spcPct val="20000"/>
              </a:spcBef>
            </a:pPr>
            <a:endParaRPr lang="en-GB" altLang="en-US" dirty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en-US" sz="2000" b="1" u="sng" dirty="0" smtClean="0">
                <a:solidFill>
                  <a:srgbClr val="10BC45"/>
                </a:solidFill>
              </a:rPr>
              <a:t>Steroids</a:t>
            </a:r>
          </a:p>
          <a:p>
            <a:pPr marL="1011237" lvl="2" indent="-457200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Make up </a:t>
            </a:r>
            <a:r>
              <a:rPr lang="en-US" altLang="en-US" sz="2000" i="1" u="sng" dirty="0" smtClean="0">
                <a:solidFill>
                  <a:srgbClr val="FF0000"/>
                </a:solidFill>
              </a:rPr>
              <a:t>cholesterol</a:t>
            </a:r>
            <a:r>
              <a:rPr lang="en-US" altLang="en-US" sz="2000" dirty="0" smtClean="0"/>
              <a:t> and other </a:t>
            </a:r>
            <a:r>
              <a:rPr lang="en-US" altLang="en-US" sz="2000" i="1" u="sng" dirty="0" smtClean="0">
                <a:solidFill>
                  <a:srgbClr val="FF0000"/>
                </a:solidFill>
              </a:rPr>
              <a:t>hormones</a:t>
            </a:r>
            <a:endParaRPr lang="en-GB" altLang="en-US" sz="2000" b="1" i="1" u="sng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altLang="en-US" sz="2000" b="1" u="sng" dirty="0">
              <a:solidFill>
                <a:srgbClr val="10BC45"/>
              </a:solidFill>
            </a:endParaRPr>
          </a:p>
          <a:p>
            <a:pPr lvl="1"/>
            <a:endParaRPr lang="en-US" altLang="en-US" sz="2000" dirty="0"/>
          </a:p>
          <a:p>
            <a:pPr lvl="1"/>
            <a:endParaRPr lang="en-GB" altLang="en-US" sz="2000" dirty="0" smtClean="0"/>
          </a:p>
          <a:p>
            <a:pPr marL="0">
              <a:buFont typeface="+mj-lt"/>
              <a:buAutoNum type="arabicPeriod"/>
            </a:pPr>
            <a:endParaRPr lang="en-GB" altLang="en-US" sz="2000" b="1" u="sng" dirty="0">
              <a:solidFill>
                <a:srgbClr val="10BC45"/>
              </a:solidFill>
            </a:endParaRPr>
          </a:p>
          <a:p>
            <a:pPr marL="179387" lvl="1"/>
            <a:endParaRPr lang="en-GB" altLang="en-US" sz="2000" dirty="0" smtClean="0"/>
          </a:p>
          <a:p>
            <a:pPr marL="465137" lvl="1" indent="-285750">
              <a:buFont typeface="Wingdings" panose="05000000000000000000" pitchFamily="2" charset="2"/>
              <a:buChar char="Ø"/>
            </a:pPr>
            <a:endParaRPr lang="en-GB" altLang="en-US" sz="2000" dirty="0"/>
          </a:p>
          <a:p>
            <a:pPr marL="465137" lvl="1" indent="-285750">
              <a:buFont typeface="Wingdings" panose="05000000000000000000" pitchFamily="2" charset="2"/>
              <a:buChar char="Ø"/>
            </a:pPr>
            <a:endParaRPr lang="en-GB" altLang="en-US" sz="2000" dirty="0"/>
          </a:p>
        </p:txBody>
      </p:sp>
      <p:sp>
        <p:nvSpPr>
          <p:cNvPr id="2" name="AutoShape 2" descr="Image result for steroids choleste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teroids cholester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ttp://bio1151.nicerweb.com/Locked/media/ch05/05_13PhospholipidStructu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542309" cy="15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cont. (Phospholipids)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FF00"/>
                </a:solidFill>
              </a:rPr>
              <a:t>phospholipids</a:t>
            </a:r>
            <a:r>
              <a:rPr lang="en-US" sz="2400" dirty="0" smtClean="0"/>
              <a:t>, the two fatty acid tails are </a:t>
            </a:r>
            <a:r>
              <a:rPr lang="en-US" sz="2400" dirty="0" smtClean="0">
                <a:solidFill>
                  <a:srgbClr val="FFFF00"/>
                </a:solidFill>
              </a:rPr>
              <a:t>hydrophobic</a:t>
            </a:r>
            <a:r>
              <a:rPr lang="en-US" sz="2400" dirty="0" smtClean="0"/>
              <a:t>, but the phosphate group (remember the functional group?) and its attachments form a </a:t>
            </a:r>
            <a:r>
              <a:rPr lang="en-US" sz="2400" dirty="0" smtClean="0">
                <a:solidFill>
                  <a:srgbClr val="FFFF00"/>
                </a:solidFill>
              </a:rPr>
              <a:t>hydrophilic</a:t>
            </a:r>
            <a:r>
              <a:rPr lang="en-US" sz="2400" dirty="0" smtClean="0"/>
              <a:t> head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1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191000"/>
            <a:ext cx="4059238" cy="2496431"/>
          </a:xfrm>
          <a:prstGeom prst="rect">
            <a:avLst/>
          </a:prstGeom>
          <a:noFill/>
        </p:spPr>
      </p:pic>
      <p:pic>
        <p:nvPicPr>
          <p:cNvPr id="6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4497387" cy="277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lipids hydrophobic or </a:t>
            </a:r>
            <a:r>
              <a:rPr lang="en-US" dirty="0" err="1" smtClean="0"/>
              <a:t>hydrophillic</a:t>
            </a:r>
            <a:r>
              <a:rPr lang="en-US" dirty="0" smtClean="0"/>
              <a:t>?</a:t>
            </a:r>
          </a:p>
          <a:p>
            <a:r>
              <a:rPr lang="en-US" dirty="0" smtClean="0"/>
              <a:t>EXPLAIN WHY</a:t>
            </a:r>
          </a:p>
          <a:p>
            <a:endParaRPr lang="en-US" dirty="0"/>
          </a:p>
          <a:p>
            <a:r>
              <a:rPr lang="en-US" dirty="0"/>
              <a:t>What functional group is attached to lipids?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26670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Proteins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2303"/>
            <a:ext cx="7772400" cy="1447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Proteins are made of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Amino Acids</a:t>
            </a:r>
            <a:endParaRPr lang="en-US" sz="2000" dirty="0" smtClean="0"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There are 20 different amino acids. Each having a similar general structure - Differ only in their “R” groups  (They have the same </a:t>
            </a:r>
            <a:r>
              <a:rPr lang="en-US" sz="2000" b="1" u="sng" dirty="0" smtClean="0">
                <a:latin typeface="Comic Sans MS" pitchFamily="66" charset="0"/>
                <a:cs typeface="Times New Roman" pitchFamily="18" charset="0"/>
              </a:rPr>
              <a:t>amino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sz="2000" b="1" u="sng" dirty="0" smtClean="0">
                <a:latin typeface="Comic Sans MS" pitchFamily="66" charset="0"/>
                <a:cs typeface="Times New Roman" pitchFamily="18" charset="0"/>
              </a:rPr>
              <a:t>carboxyl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functional group)</a:t>
            </a:r>
          </a:p>
          <a:p>
            <a:pPr eaLnBrk="1" hangingPunct="1"/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Notice these are the only macromolecules with NITROGEN</a:t>
            </a:r>
            <a:endParaRPr lang="en-US" sz="2000" dirty="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24175" y="24193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3400" y="3657600"/>
          <a:ext cx="388620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4" imgW="3295706" imgH="2019152" progId="PBrush">
                  <p:embed/>
                </p:oleObj>
              </mc:Choice>
              <mc:Fallback>
                <p:oleObj r:id="rId4" imgW="3295706" imgH="201915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3886200" cy="238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947988" y="23098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657600"/>
            <a:ext cx="35052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9624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Peptide Bonds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22860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Amino acids form proteins via 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dehydration synthesis</a:t>
            </a:r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 forming 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peptide bonds</a:t>
            </a:r>
            <a:endParaRPr lang="en-US" sz="200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Two amino acids linked together are called 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dipeptides</a:t>
            </a:r>
            <a:endParaRPr lang="en-US" sz="200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More than 2 linked together are called 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polypeptides</a:t>
            </a:r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 - polypeptides can be thousands of amino acids long</a:t>
            </a:r>
            <a:endParaRPr lang="en-US" sz="2000" smtClean="0">
              <a:cs typeface="Times New Roman" pitchFamily="18" charset="0"/>
            </a:endParaRPr>
          </a:p>
          <a:p>
            <a:pPr eaLnBrk="1" hangingPunct="1"/>
            <a:endParaRPr lang="en-US" sz="2000" smtClean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828800" y="25003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90600" y="3581400"/>
          <a:ext cx="72390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4" imgW="5723769" imgH="1943546" progId="PBrush">
                  <p:embed/>
                </p:oleObj>
              </mc:Choice>
              <mc:Fallback>
                <p:oleObj r:id="rId4" imgW="5723769" imgH="194354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7239000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Proteins account for more than 50% of the dry mass of most cells (15% of our total body mass)</a:t>
            </a:r>
          </a:p>
          <a:p>
            <a:r>
              <a:rPr lang="en-US" sz="2400" dirty="0" smtClean="0"/>
              <a:t>Protein functions include structural support, storage, transport, cellular communications, movement, and defense against foreign substances</a:t>
            </a:r>
          </a:p>
          <a:p>
            <a:endParaRPr lang="en-US" dirty="0"/>
          </a:p>
        </p:txBody>
      </p:sp>
      <p:pic>
        <p:nvPicPr>
          <p:cNvPr id="5" name="Picture 5" descr="05_01ProteinFunctions_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374233" cy="284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Enzymes </a:t>
            </a:r>
            <a:r>
              <a:rPr lang="en-US" sz="2400" dirty="0" smtClean="0"/>
              <a:t>are a type of protein that acts as a catalyst, speeding up chemical reactions</a:t>
            </a:r>
          </a:p>
          <a:p>
            <a:r>
              <a:rPr lang="en-US" sz="2400" dirty="0" smtClean="0"/>
              <a:t>Enzymes can perform their functions repeatedly, functioning as workhorses that carry out the processes of </a:t>
            </a:r>
            <a:r>
              <a:rPr lang="en-US" sz="2400" dirty="0" smtClean="0"/>
              <a:t>life</a:t>
            </a:r>
          </a:p>
          <a:p>
            <a:r>
              <a:rPr lang="en-US" sz="2400" dirty="0" smtClean="0"/>
              <a:t>Operate most efficiently under certain, ideal conditions (which are individual for each enzyme)</a:t>
            </a:r>
          </a:p>
          <a:p>
            <a:pPr lvl="1"/>
            <a:r>
              <a:rPr lang="en-US" dirty="0" smtClean="0"/>
              <a:t>Factors include substrate concentration, pH,  and temp.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7562" y="796834"/>
            <a:ext cx="4059238" cy="2255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814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FF00"/>
                </a:solidFill>
              </a:rPr>
              <a:t>primary structure </a:t>
            </a:r>
            <a:r>
              <a:rPr lang="en-US" sz="2400" dirty="0" smtClean="0"/>
              <a:t>of a protein is its unique sequence of amino acids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Secondary structure</a:t>
            </a:r>
            <a:r>
              <a:rPr lang="en-US" sz="2400" dirty="0" smtClean="0"/>
              <a:t>, found in most proteins, consists of coils and folds in the polypeptide chain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Tertiary structure </a:t>
            </a:r>
            <a:r>
              <a:rPr lang="en-US" sz="2400" dirty="0" smtClean="0"/>
              <a:t>is determined by interactions among various side chains (R groups)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Quaternary structure </a:t>
            </a:r>
            <a:r>
              <a:rPr lang="en-US" sz="2400" dirty="0" smtClean="0"/>
              <a:t>results when a protein consists of multiple polypeptide chains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57475"/>
            <a:ext cx="4267200" cy="1541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81000" y="1371600"/>
            <a:ext cx="876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3600" b="1" dirty="0">
                <a:latin typeface="Comic Sans MS" pitchFamily="66" charset="0"/>
              </a:rPr>
              <a:t> Can form FOUR stable covalent </a:t>
            </a:r>
            <a:br>
              <a:rPr lang="en-US" sz="3600" b="1" dirty="0">
                <a:latin typeface="Comic Sans MS" pitchFamily="66" charset="0"/>
              </a:rPr>
            </a:br>
            <a:r>
              <a:rPr lang="en-US" sz="3600" b="1" dirty="0">
                <a:latin typeface="Comic Sans MS" pitchFamily="66" charset="0"/>
              </a:rPr>
              <a:t>    bonds at same time </a:t>
            </a:r>
            <a:r>
              <a:rPr lang="en-US" sz="3200" b="1" dirty="0">
                <a:latin typeface="Comic Sans MS" pitchFamily="66" charset="0"/>
              </a:rPr>
              <a:t>(=</a:t>
            </a:r>
            <a:r>
              <a:rPr lang="en-US" sz="3200" b="1" i="1" dirty="0" err="1">
                <a:latin typeface="Comic Sans MS" pitchFamily="66" charset="0"/>
              </a:rPr>
              <a:t>tetravalence</a:t>
            </a:r>
            <a:r>
              <a:rPr lang="en-US" sz="3200" b="1" dirty="0">
                <a:latin typeface="Comic Sans MS" pitchFamily="66" charset="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600" b="1" dirty="0">
                <a:latin typeface="Comic Sans MS" pitchFamily="66" charset="0"/>
              </a:rPr>
              <a:t>Common partners = O, H, N </a:t>
            </a:r>
          </a:p>
        </p:txBody>
      </p:sp>
      <p:graphicFrame>
        <p:nvGraphicFramePr>
          <p:cNvPr id="5124" name="Object 1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04586218"/>
              </p:ext>
            </p:extLst>
          </p:nvPr>
        </p:nvGraphicFramePr>
        <p:xfrm>
          <a:off x="381000" y="3886200"/>
          <a:ext cx="5895309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99" t="9877" r="3751" b="5322"/>
                      <a:stretch>
                        <a:fillRect/>
                      </a:stretch>
                    </p:blipFill>
                    <p:spPr bwMode="auto">
                      <a:xfrm>
                        <a:off x="381000" y="3886200"/>
                        <a:ext cx="5895309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5" descr="carbontetrahedronmodifie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5018" y="3429000"/>
            <a:ext cx="2990559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5334000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Primary Structure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3276600"/>
            <a:ext cx="3581400" cy="3200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Primary Structure</a:t>
            </a:r>
            <a:r>
              <a:rPr lang="en-US" sz="2400" smtClean="0">
                <a:latin typeface="Comic Sans MS" pitchFamily="66" charset="0"/>
                <a:cs typeface="Times New Roman" pitchFamily="18" charset="0"/>
              </a:rPr>
              <a:t> of a protein is it’s sequence of amino acids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Primary Structure dictates all further levels of protein structure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657600" y="23050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3286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6172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Secondary Structure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2895600"/>
            <a:ext cx="4572000" cy="27432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omic Sans MS" pitchFamily="66" charset="0"/>
                <a:cs typeface="Times New Roman" pitchFamily="18" charset="0"/>
              </a:rPr>
              <a:t>The Sequence (primary structure) causes parts of a protein molecule to fold into sheets or bend into helix shapes - this is a protein’s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Secondary Structure</a:t>
            </a:r>
            <a:r>
              <a:rPr lang="en-US" sz="2400" smtClean="0">
                <a:latin typeface="Comic Sans MS" pitchFamily="66" charset="0"/>
                <a:cs typeface="Times New Roman" pitchFamily="18" charset="0"/>
              </a:rPr>
              <a:t>.</a:t>
            </a:r>
            <a:r>
              <a:rPr lang="en-US" sz="2400" smtClean="0"/>
              <a:t> 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462338" y="22098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8147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6172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Tertiary Structure</a:t>
            </a:r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267200" y="2895600"/>
            <a:ext cx="4572000" cy="2743200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  <a:cs typeface="Times New Roman" pitchFamily="18" charset="0"/>
              </a:rPr>
              <a:t>The protein then can compact and twist on itself to form a mass called it’s </a:t>
            </a:r>
            <a:r>
              <a:rPr lang="en-US" sz="2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Tertiary Structure</a:t>
            </a:r>
            <a:r>
              <a:rPr lang="en-US" sz="2800" smtClean="0"/>
              <a:t> </a:t>
            </a:r>
          </a:p>
        </p:txBody>
      </p:sp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3462338" y="22098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2943225" y="24098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7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41148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096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Quaternary Structure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2057400"/>
            <a:ext cx="3124200" cy="4191000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Comic Sans MS" pitchFamily="66" charset="0"/>
                <a:cs typeface="Times New Roman" pitchFamily="18" charset="0"/>
              </a:rPr>
              <a:t>Several Proteins then can can combine and form a protein’s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Quaternary Structure</a:t>
            </a:r>
            <a:r>
              <a:rPr lang="en-US" sz="1800" smtClean="0"/>
              <a:t> </a:t>
            </a:r>
          </a:p>
          <a:p>
            <a:pPr eaLnBrk="1" hangingPunct="1"/>
            <a:r>
              <a:rPr lang="en-US" sz="1800" smtClean="0">
                <a:latin typeface="Comic Sans MS" pitchFamily="66" charset="0"/>
                <a:cs typeface="Times New Roman" pitchFamily="18" charset="0"/>
              </a:rPr>
              <a:t>Various conformations are usually caused by the formation of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hydrogen</a:t>
            </a:r>
            <a:r>
              <a:rPr lang="en-US" sz="1800" smtClean="0">
                <a:latin typeface="Comic Sans MS" pitchFamily="66" charset="0"/>
                <a:cs typeface="Times New Roman" pitchFamily="18" charset="0"/>
              </a:rPr>
              <a:t> or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disulfide bonds.</a:t>
            </a:r>
            <a:endParaRPr lang="en-US" sz="1800" smtClean="0"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latin typeface="Comic Sans MS" pitchFamily="66" charset="0"/>
                <a:cs typeface="Times New Roman" pitchFamily="18" charset="0"/>
              </a:rPr>
              <a:t>PH, changes or heat can disrupt these bonds, permanently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denaturing</a:t>
            </a:r>
            <a:r>
              <a:rPr lang="en-US" sz="1800" smtClean="0">
                <a:latin typeface="Comic Sans MS" pitchFamily="66" charset="0"/>
                <a:cs typeface="Times New Roman" pitchFamily="18" charset="0"/>
              </a:rPr>
              <a:t> the protein.</a:t>
            </a:r>
            <a:r>
              <a:rPr lang="en-US" sz="1800" smtClean="0"/>
              <a:t> 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076575" y="23145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47244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 slight change in primary structure can affect a protein’s conformation and ability to function </a:t>
            </a:r>
          </a:p>
          <a:p>
            <a:r>
              <a:rPr lang="en-US" sz="2400" dirty="0" smtClean="0"/>
              <a:t>Sickle-cell disease, an inherited blood disorder, results from a single amino acid substitution in the protein hemoglobin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63484"/>
            <a:ext cx="4059238" cy="89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monomers (building blocks) for proteins?</a:t>
            </a:r>
          </a:p>
          <a:p>
            <a:r>
              <a:rPr lang="en-US" dirty="0" smtClean="0"/>
              <a:t>How many are there?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The amino acid sequence of a polypeptide is programmed by a unit of inheritance called a gene</a:t>
            </a:r>
          </a:p>
          <a:p>
            <a:pPr lvl="1"/>
            <a:r>
              <a:rPr lang="en-US" sz="2200" dirty="0" smtClean="0"/>
              <a:t>(genes create a message that tells the amino acids how to hook together and what to make)</a:t>
            </a:r>
          </a:p>
          <a:p>
            <a:r>
              <a:rPr lang="en-US" sz="2400" dirty="0" smtClean="0"/>
              <a:t>Genes are made of DNA, a nucleic acid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s://encrypted-tbn0.gstatic.com/images?q=tbn:ANd9GcQi0tvIMO5-ekef2nCM9dPopaf5IJcEKcjpcN7UhqlEZZsZ4C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628" y="1524000"/>
            <a:ext cx="3630572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59936" cy="45720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There are two types of nucleic acids:</a:t>
            </a:r>
          </a:p>
          <a:p>
            <a:pPr lvl="1"/>
            <a:r>
              <a:rPr lang="en-US" dirty="0" smtClean="0"/>
              <a:t>Deoxyribonucleic acid (DNA)</a:t>
            </a:r>
          </a:p>
          <a:p>
            <a:pPr lvl="1"/>
            <a:r>
              <a:rPr lang="en-US" dirty="0" smtClean="0"/>
              <a:t>Ribonucleic acid (RNA)</a:t>
            </a:r>
          </a:p>
          <a:p>
            <a:r>
              <a:rPr lang="en-US" sz="2800" dirty="0" smtClean="0"/>
              <a:t>DNA provides directions for its own replication</a:t>
            </a:r>
          </a:p>
          <a:p>
            <a:r>
              <a:rPr lang="en-US" sz="2800" dirty="0" smtClean="0"/>
              <a:t>DNA directs synthesis of messenger RNA (mRNA) and, through mRNA, controls protein synthesis</a:t>
            </a:r>
          </a:p>
          <a:p>
            <a:r>
              <a:rPr lang="en-US" sz="2800" dirty="0" smtClean="0"/>
              <a:t>Protein synthesis occurs in </a:t>
            </a:r>
            <a:r>
              <a:rPr lang="en-US" sz="2800" b="1" u="sng" dirty="0" err="1" smtClean="0"/>
              <a:t>ribosomes</a:t>
            </a:r>
            <a:endParaRPr lang="en-US" b="1" u="sng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94719"/>
            <a:ext cx="4059238" cy="4430561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76800" y="2362200"/>
            <a:ext cx="16017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buFont typeface="Symbol" pitchFamily="18" charset="2"/>
              <a:buNone/>
            </a:pPr>
            <a:r>
              <a:rPr kumimoji="0" lang="en-US" sz="1200" b="1" dirty="0">
                <a:solidFill>
                  <a:srgbClr val="FF0000"/>
                </a:solidFill>
              </a:rPr>
              <a:t>    Synthesis of</a:t>
            </a:r>
          </a:p>
          <a:p>
            <a:pPr>
              <a:buFont typeface="Symbol" pitchFamily="18" charset="2"/>
              <a:buNone/>
            </a:pPr>
            <a:r>
              <a:rPr kumimoji="0" lang="en-US" sz="1200" b="1" dirty="0">
                <a:solidFill>
                  <a:srgbClr val="FF0000"/>
                </a:solidFill>
              </a:rPr>
              <a:t>mRNA in </a:t>
            </a:r>
            <a:r>
              <a:rPr kumimoji="0" lang="en-US" sz="1200" b="1" dirty="0" smtClean="0">
                <a:solidFill>
                  <a:srgbClr val="FF0000"/>
                </a:solidFill>
              </a:rPr>
              <a:t>the nucleus</a:t>
            </a:r>
            <a:endParaRPr kumimoji="0"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H="1">
            <a:off x="4800597" y="4114800"/>
            <a:ext cx="12954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buFont typeface="Symbol" pitchFamily="18" charset="2"/>
              <a:buNone/>
            </a:pPr>
            <a:r>
              <a:rPr kumimoji="0" lang="en-US" sz="1200" b="1" dirty="0">
                <a:solidFill>
                  <a:srgbClr val="FF0000"/>
                </a:solidFill>
              </a:rPr>
              <a:t>    Movement of</a:t>
            </a:r>
          </a:p>
          <a:p>
            <a:pPr>
              <a:buFont typeface="Symbol" pitchFamily="18" charset="2"/>
              <a:buNone/>
            </a:pPr>
            <a:r>
              <a:rPr kumimoji="0" lang="en-US" sz="1200" b="1" dirty="0">
                <a:solidFill>
                  <a:srgbClr val="FF0000"/>
                </a:solidFill>
              </a:rPr>
              <a:t>mRNA into cytoplasm</a:t>
            </a:r>
          </a:p>
          <a:p>
            <a:pPr>
              <a:buFont typeface="Symbol" pitchFamily="18" charset="2"/>
              <a:buNone/>
            </a:pPr>
            <a:r>
              <a:rPr kumimoji="0" lang="en-US" sz="1200" b="1" dirty="0">
                <a:solidFill>
                  <a:srgbClr val="FF0000"/>
                </a:solidFill>
              </a:rPr>
              <a:t>via nuclear pore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724400" y="4953000"/>
            <a:ext cx="16017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buFont typeface="Symbol" pitchFamily="18" charset="2"/>
              <a:buNone/>
            </a:pPr>
            <a:r>
              <a:rPr kumimoji="0" lang="en-US" sz="1200" b="1" dirty="0">
                <a:solidFill>
                  <a:srgbClr val="FF0000"/>
                </a:solidFill>
              </a:rPr>
              <a:t>     Synthesis </a:t>
            </a:r>
          </a:p>
          <a:p>
            <a:pPr>
              <a:buFont typeface="Symbol" pitchFamily="18" charset="2"/>
              <a:buNone/>
            </a:pPr>
            <a:r>
              <a:rPr kumimoji="0" lang="en-US" sz="1200" b="1" dirty="0">
                <a:solidFill>
                  <a:srgbClr val="FF0000"/>
                </a:solidFill>
              </a:rPr>
              <a:t>of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3810000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Nucleotides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810000" cy="4267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DNA is formed from </a:t>
            </a:r>
            <a:r>
              <a:rPr lang="en-US" sz="1800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Nucleotides</a:t>
            </a:r>
            <a:endParaRPr lang="en-US" sz="1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These are made of 3 components</a:t>
            </a:r>
            <a:endParaRPr lang="en-US" sz="18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 5-Carbon Sugar</a:t>
            </a:r>
            <a:endParaRPr lang="en-US" sz="1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 Nitrogenous base</a:t>
            </a:r>
            <a:endParaRPr lang="en-US" sz="1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 Phosphate group</a:t>
            </a:r>
          </a:p>
          <a:p>
            <a:pPr>
              <a:buNone/>
            </a:pPr>
            <a:r>
              <a:rPr lang="en-US" sz="1800" dirty="0" smtClean="0"/>
              <a:t>Draw </a:t>
            </a:r>
            <a:r>
              <a:rPr lang="en-US" sz="1800" dirty="0" smtClean="0"/>
              <a:t>and label a nucleotide!</a:t>
            </a:r>
          </a:p>
          <a:p>
            <a:pPr>
              <a:buNone/>
            </a:pPr>
            <a:endParaRPr lang="en-US" sz="1800" dirty="0" smtClean="0"/>
          </a:p>
          <a:p>
            <a:pPr eaLnBrk="1" hangingPunct="1">
              <a:buNone/>
            </a:pPr>
            <a:endParaRPr lang="en-US" sz="1800" dirty="0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495550" y="19478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81400"/>
            <a:ext cx="41529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3602038" cy="3460329"/>
          </a:xfrm>
          <a:prstGeom prst="rect">
            <a:avLst/>
          </a:prstGeom>
          <a:noFill/>
        </p:spPr>
      </p:pic>
      <p:pic>
        <p:nvPicPr>
          <p:cNvPr id="7" name="Picture 2" descr="https://encrypted-tbn2.gstatic.com/images?q=tbn:ANd9GcTzhUDg6FABgY3APQj-4a1Kh-LdLdUdPuE5mPuNCD042q_evRnn2Fx1Z5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066800"/>
            <a:ext cx="1704975" cy="234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Nucleotide monomers are made up of nucleosides and phosphate groups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There are two families of nitrogenous bases: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Pyrimidines</a:t>
            </a:r>
            <a:r>
              <a:rPr lang="en-US" dirty="0" smtClean="0"/>
              <a:t> have a single six-</a:t>
            </a:r>
            <a:r>
              <a:rPr lang="en-US" dirty="0" err="1" smtClean="0"/>
              <a:t>membered</a:t>
            </a:r>
            <a:r>
              <a:rPr lang="en-US" dirty="0" smtClean="0"/>
              <a:t> ring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Purines</a:t>
            </a:r>
            <a:r>
              <a:rPr lang="en-US" dirty="0" smtClean="0"/>
              <a:t> have a six-</a:t>
            </a:r>
            <a:r>
              <a:rPr lang="en-US" dirty="0" err="1" smtClean="0"/>
              <a:t>membered</a:t>
            </a:r>
            <a:r>
              <a:rPr lang="en-US" dirty="0" smtClean="0"/>
              <a:t> ring fused to a five-</a:t>
            </a:r>
            <a:r>
              <a:rPr lang="en-US" dirty="0" err="1" smtClean="0"/>
              <a:t>membered</a:t>
            </a:r>
            <a:r>
              <a:rPr lang="en-US" dirty="0" smtClean="0"/>
              <a:t> ring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sz="2800" dirty="0" smtClean="0"/>
              <a:t>In DNA, the sugar is </a:t>
            </a:r>
            <a:r>
              <a:rPr lang="en-US" sz="2800" dirty="0" err="1" smtClean="0"/>
              <a:t>deoxyribose</a:t>
            </a:r>
            <a:endParaRPr lang="en-US" sz="2800" dirty="0" smtClean="0"/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sz="2800" dirty="0" smtClean="0"/>
              <a:t>In RNA, the sugar is ribose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4187238" cy="5335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1" lang="en-US" sz="2800" dirty="0" smtClean="0"/>
              <a:t>Carbon chains</a:t>
            </a:r>
            <a:r>
              <a:rPr lang="en-US" sz="2800" dirty="0" smtClean="0"/>
              <a:t> form the skeletons of most organic molecules (lipids, carbohydrates, nucleic acids, proteins)</a:t>
            </a:r>
          </a:p>
          <a:p>
            <a:pPr eaLnBrk="1" hangingPunct="1"/>
            <a:r>
              <a:rPr lang="en-US" sz="2800" dirty="0" smtClean="0"/>
              <a:t>Carbon chains vary in length and shape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Molecular Diversity Arising from Carbon Skeleton Variation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bakerbiologychemistry.wikispaces.com/file/view/macromolecules.jpg/167680935/498x629/macromolec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066800"/>
            <a:ext cx="4544219" cy="57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943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Types of Nucleotides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2362200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Comic Sans MS" pitchFamily="66" charset="0"/>
                <a:cs typeface="Times New Roman" pitchFamily="18" charset="0"/>
              </a:rPr>
              <a:t>For DNA There are 4 different Nucleotides categorized as either </a:t>
            </a:r>
            <a:r>
              <a:rPr lang="en-US" sz="1800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Purines</a:t>
            </a:r>
            <a:r>
              <a:rPr lang="en-US" sz="1800" smtClean="0">
                <a:latin typeface="Comic Sans MS" pitchFamily="66" charset="0"/>
                <a:cs typeface="Times New Roman" pitchFamily="18" charset="0"/>
              </a:rPr>
              <a:t> (double ring) or </a:t>
            </a:r>
            <a:r>
              <a:rPr lang="en-US" sz="1800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Pyramidines</a:t>
            </a:r>
            <a:r>
              <a:rPr lang="en-US" sz="1800" u="sng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800" smtClean="0">
                <a:latin typeface="Comic Sans MS" pitchFamily="66" charset="0"/>
                <a:cs typeface="Times New Roman" pitchFamily="18" charset="0"/>
              </a:rPr>
              <a:t>(single ringed).  These are usually represented by a letter. These Are:</a:t>
            </a:r>
            <a:endParaRPr lang="en-US" sz="1800" smtClean="0"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Adenine (A)</a:t>
            </a:r>
            <a:endParaRPr lang="en-US" sz="180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Cytosine (C)</a:t>
            </a:r>
            <a:endParaRPr lang="en-US" sz="180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Guanine (G)</a:t>
            </a:r>
            <a:endParaRPr lang="en-US" sz="180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Thymine (T)</a:t>
            </a:r>
            <a:endParaRPr lang="en-US" sz="180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endParaRPr lang="en-US" sz="1800" smtClean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828800" y="23241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2773" name="Picture 4" descr="DNAnucleoti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1400"/>
            <a:ext cx="74676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48768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Base Pairing Rules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25146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Each "Rung" of the DNA "staircase" is formed by the linking of 2 Nucleotides through 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Hydrogen Bonds</a:t>
            </a:r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.</a:t>
            </a:r>
            <a:endParaRPr lang="en-US" sz="20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These Hydrogen bonds form only between specific Nucleotides.  This is known as 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Base Pairing</a:t>
            </a:r>
            <a:r>
              <a:rPr lang="en-US" sz="2000" smtClean="0">
                <a:latin typeface="Comic Sans MS" pitchFamily="66" charset="0"/>
                <a:cs typeface="Times New Roman" pitchFamily="18" charset="0"/>
              </a:rPr>
              <a:t>.  The rules are as follows:</a:t>
            </a:r>
            <a:endParaRPr lang="en-US" sz="2000" smtClean="0">
              <a:cs typeface="Times New Roman" pitchFamily="18" charset="0"/>
            </a:endParaRPr>
          </a:p>
          <a:p>
            <a:pPr lvl="1" eaLnBrk="1" hangingPunct="1"/>
            <a:r>
              <a:rPr lang="en-US" sz="1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 Adenine (A) will ONLY bond to Thymine (T)</a:t>
            </a:r>
            <a:endParaRPr lang="en-US" sz="180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1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Cytosine (C) will ONLY bond to Guanine (G)</a:t>
            </a:r>
            <a:endParaRPr lang="en-US" sz="180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endParaRPr lang="en-US" sz="2000" smtClean="0">
              <a:solidFill>
                <a:srgbClr val="FF0000"/>
              </a:solidFill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843088" y="22479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343400"/>
            <a:ext cx="5457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Summary of DNA Structure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7543800" cy="433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16764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i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RNA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939" y="1371600"/>
            <a:ext cx="3352800" cy="41148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AKA 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ribonucleic acid</a:t>
            </a:r>
          </a:p>
          <a:p>
            <a:pPr eaLnBrk="1" hangingPunct="1"/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RNA differs from DNA in several important ways.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It is much smaller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It is single-stranded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It does NOT contain Thymine, but rather a new nucleotide called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Uracil</a:t>
            </a:r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 which will bind to Adenine.</a:t>
            </a:r>
          </a:p>
          <a:p>
            <a:pPr eaLnBrk="1" hangingPunct="1"/>
            <a:r>
              <a:rPr lang="en-US" sz="1800" dirty="0" smtClean="0">
                <a:latin typeface="Comic Sans MS" pitchFamily="66" charset="0"/>
                <a:cs typeface="Times New Roman" pitchFamily="18" charset="0"/>
              </a:rPr>
              <a:t>It uses ribose instead of deoxyribose sugar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452813" y="26479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220076"/>
              </p:ext>
            </p:extLst>
          </p:nvPr>
        </p:nvGraphicFramePr>
        <p:xfrm>
          <a:off x="883784" y="4914901"/>
          <a:ext cx="2590800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Photo Editor Photo" r:id="rId4" imgW="2238687" imgH="1561905" progId="">
                  <p:embed/>
                </p:oleObj>
              </mc:Choice>
              <mc:Fallback>
                <p:oleObj name="Photo Editor Photo" r:id="rId4" imgW="2238687" imgH="1561905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784" y="4914901"/>
                        <a:ext cx="2590800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81000"/>
            <a:ext cx="3221038" cy="623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The linear sequences of nucleotides in DNA molecules are passed from parents to offspring</a:t>
            </a:r>
          </a:p>
          <a:p>
            <a:r>
              <a:rPr lang="en-US" sz="2400" dirty="0" smtClean="0"/>
              <a:t>Two closely related species are more similar in DNA than are more distantly related species</a:t>
            </a:r>
          </a:p>
          <a:p>
            <a:r>
              <a:rPr lang="en-US" sz="2400" dirty="0" smtClean="0"/>
              <a:t>Molecular biology can be used to assess evolutionary kinship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encrypted-tbn2.gstatic.com/images?q=tbn:ANd9GcRofTkQCOuNRObV_rzgZilY4XBVA6YJcp9TVAIB51QiymXIer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602" y="1676400"/>
            <a:ext cx="386577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 a poster that contains all 4 </a:t>
            </a:r>
            <a:r>
              <a:rPr lang="en-US" dirty="0" err="1" smtClean="0"/>
              <a:t>macromolecues</a:t>
            </a:r>
            <a:r>
              <a:rPr lang="en-US" dirty="0" smtClean="0"/>
              <a:t>.  Include their structure, function, and a </a:t>
            </a:r>
            <a:r>
              <a:rPr lang="en-US" smtClean="0"/>
              <a:t>brief description.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Stop and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Molecules cont. </a:t>
            </a:r>
            <a:r>
              <a:rPr lang="en-US" i="1" dirty="0" smtClean="0"/>
              <a:t>Hydrocarbons</a:t>
            </a:r>
            <a:endParaRPr lang="en-US" b="0" i="1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Hydrocarbons</a:t>
            </a:r>
            <a:r>
              <a:rPr lang="en-US" sz="2800" dirty="0" smtClean="0"/>
              <a:t> </a:t>
            </a:r>
            <a:r>
              <a:rPr lang="en-US" sz="2800" dirty="0"/>
              <a:t>are organic molecules consisting of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only carbon and hydrogen</a:t>
            </a:r>
          </a:p>
          <a:p>
            <a:r>
              <a:rPr lang="en-US" sz="2800" dirty="0"/>
              <a:t>Many organic molecules, such as </a:t>
            </a:r>
            <a:r>
              <a:rPr lang="en-US" sz="2800" b="1" u="sng" dirty="0"/>
              <a:t>fats</a:t>
            </a:r>
            <a:r>
              <a:rPr lang="en-US" sz="2800" dirty="0"/>
              <a:t>, have hydrocarbon </a:t>
            </a:r>
            <a:r>
              <a:rPr lang="en-US" sz="2800" dirty="0" smtClean="0"/>
              <a:t>components</a:t>
            </a:r>
            <a:endParaRPr lang="en-US" sz="2800" dirty="0"/>
          </a:p>
          <a:p>
            <a:r>
              <a:rPr lang="en-US" sz="2800" dirty="0"/>
              <a:t>Hydrocarbons can undergo reactions that release a large amount of </a:t>
            </a:r>
            <a:r>
              <a:rPr lang="en-US" sz="2800" dirty="0" smtClean="0"/>
              <a:t>energy</a:t>
            </a:r>
          </a:p>
          <a:p>
            <a:pPr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7826" y="2378132"/>
            <a:ext cx="4039985" cy="2863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90099"/>
                </a:solidFill>
                <a:latin typeface="Comic Sans MS" pitchFamily="66" charset="0"/>
              </a:rPr>
              <a:t>Carbon compounds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7630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latin typeface="Comic Sans MS" pitchFamily="66" charset="0"/>
              </a:rPr>
              <a:t>Skeleton may have single or double bonds</a:t>
            </a:r>
          </a:p>
        </p:txBody>
      </p:sp>
      <p:pic>
        <p:nvPicPr>
          <p:cNvPr id="15364" name="Picture 7" descr="fa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t="17021" r="37022" b="38574"/>
          <a:stretch>
            <a:fillRect/>
          </a:stretch>
        </p:blipFill>
        <p:spPr>
          <a:xfrm>
            <a:off x="304800" y="1752600"/>
            <a:ext cx="8229600" cy="4741863"/>
          </a:xfrm>
          <a:noFill/>
        </p:spPr>
      </p:pic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685800" y="6570663"/>
            <a:ext cx="3652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99"/>
                </a:solidFill>
                <a:latin typeface="Arial" charset="0"/>
              </a:rPr>
              <a:t>http://telstar.ote.cmu.edu/Hughes/tutorial/cellmembranes/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C85E490-C0EF-42E9-A2CF-C1F3C1B05501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768052"/>
            <a:ext cx="4343400" cy="434747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Isomers are molecules with the </a:t>
            </a:r>
            <a:r>
              <a:rPr lang="en-US" sz="2800" b="1" dirty="0">
                <a:solidFill>
                  <a:srgbClr val="FFFF00"/>
                </a:solidFill>
              </a:rPr>
              <a:t>same molecular formula</a:t>
            </a:r>
            <a:r>
              <a:rPr lang="en-US" sz="2800" dirty="0"/>
              <a:t> but </a:t>
            </a:r>
            <a:r>
              <a:rPr lang="en-US" sz="2800" b="1" dirty="0">
                <a:solidFill>
                  <a:srgbClr val="FFFF00"/>
                </a:solidFill>
              </a:rPr>
              <a:t>different structures</a:t>
            </a:r>
            <a:r>
              <a:rPr lang="en-US" sz="2800" dirty="0">
                <a:solidFill>
                  <a:srgbClr val="FFFF00"/>
                </a:solidFill>
              </a:rPr>
              <a:t> and properties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Made of the same atoms, but they are put together in different ways, which changes their function and properties</a:t>
            </a:r>
          </a:p>
          <a:p>
            <a:r>
              <a:rPr lang="en-US" sz="2800" dirty="0"/>
              <a:t>Three types of isomers are</a:t>
            </a:r>
          </a:p>
          <a:p>
            <a:pPr lvl="1"/>
            <a:r>
              <a:rPr lang="en-US" sz="2800" dirty="0"/>
              <a:t>Structural</a:t>
            </a:r>
          </a:p>
          <a:p>
            <a:pPr lvl="1"/>
            <a:r>
              <a:rPr lang="en-US" sz="2800" dirty="0"/>
              <a:t>Geometric</a:t>
            </a:r>
          </a:p>
          <a:p>
            <a:pPr lvl="1"/>
            <a:r>
              <a:rPr lang="en-US" sz="2800" dirty="0"/>
              <a:t>Enantiomers</a:t>
            </a:r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677690" y="1768052"/>
            <a:ext cx="5052925" cy="4175548"/>
          </a:xfrm>
          <a:prstGeom prst="rect">
            <a:avLst/>
          </a:prstGeom>
        </p:spPr>
      </p:pic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/>
              <a:t>Isomers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25521</TotalTime>
  <Words>2671</Words>
  <Application>Microsoft Office PowerPoint</Application>
  <PresentationFormat>On-screen Show (4:3)</PresentationFormat>
  <Paragraphs>334</Paragraphs>
  <Slides>65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Calibri</vt:lpstr>
      <vt:lpstr>Comic Sans MS</vt:lpstr>
      <vt:lpstr>Constantia</vt:lpstr>
      <vt:lpstr>Symbol</vt:lpstr>
      <vt:lpstr>Times</vt:lpstr>
      <vt:lpstr>Times New Roman</vt:lpstr>
      <vt:lpstr>Wingdings</vt:lpstr>
      <vt:lpstr>Wingdings 2</vt:lpstr>
      <vt:lpstr>Paper</vt:lpstr>
      <vt:lpstr>Photo Editor Photo</vt:lpstr>
      <vt:lpstr>Big Idea 1</vt:lpstr>
      <vt:lpstr>Overview: Carbon—The Backbone of Biological Molecules</vt:lpstr>
      <vt:lpstr>Overview cont.</vt:lpstr>
      <vt:lpstr>Molecules formed by carbon bonding</vt:lpstr>
      <vt:lpstr>PowerPoint Presentation</vt:lpstr>
      <vt:lpstr>Molecular Diversity Arising from Carbon Skeleton Variation</vt:lpstr>
      <vt:lpstr>Types of Molecules cont. Hydrocarbons</vt:lpstr>
      <vt:lpstr>Carbon compounds</vt:lpstr>
      <vt:lpstr>Isomers</vt:lpstr>
      <vt:lpstr>Isomers</vt:lpstr>
      <vt:lpstr>ENANTIOMER isomers - differ in arrangement around a ASYMMETRIC carbon         . . . Mirror images</vt:lpstr>
      <vt:lpstr>Isomers cont</vt:lpstr>
      <vt:lpstr>PowerPoint Presentation</vt:lpstr>
      <vt:lpstr>Example cont.</vt:lpstr>
      <vt:lpstr>Functional groups</vt:lpstr>
      <vt:lpstr>Functional Groups Cont.</vt:lpstr>
      <vt:lpstr>Functional Groups cont.</vt:lpstr>
      <vt:lpstr>Video Review</vt:lpstr>
      <vt:lpstr>Stop and Review</vt:lpstr>
      <vt:lpstr>Ch. 5 </vt:lpstr>
      <vt:lpstr>Macromolecules- Overview</vt:lpstr>
      <vt:lpstr>Polymers</vt:lpstr>
      <vt:lpstr>The Synthesis and Breakdown of Polymers</vt:lpstr>
      <vt:lpstr>Dehydration Synthesis Simplified</vt:lpstr>
      <vt:lpstr>Hydrolysis Simplified</vt:lpstr>
      <vt:lpstr>Endothermic vs. Exothermic Reactions</vt:lpstr>
      <vt:lpstr>Brain Break</vt:lpstr>
      <vt:lpstr>Answer:</vt:lpstr>
      <vt:lpstr>Polymers cont.</vt:lpstr>
      <vt:lpstr>Carbohydrates (monosaccharides)</vt:lpstr>
      <vt:lpstr>Dehydration Synthesis</vt:lpstr>
      <vt:lpstr>Carbohydrates cont. (Polysaccharides)</vt:lpstr>
      <vt:lpstr>Carbohydrates cont.</vt:lpstr>
      <vt:lpstr>Carbohydrates (storage polysaccharides) </vt:lpstr>
      <vt:lpstr>Carbohydrates (structural polysaccharides)</vt:lpstr>
      <vt:lpstr>Carbs. Cont. (structural polys)</vt:lpstr>
      <vt:lpstr>Check for understanding</vt:lpstr>
      <vt:lpstr>Lipids</vt:lpstr>
      <vt:lpstr>Lipids cont.</vt:lpstr>
      <vt:lpstr>Lipids cont.</vt:lpstr>
      <vt:lpstr>Lipids</vt:lpstr>
      <vt:lpstr>Types of Lipids</vt:lpstr>
      <vt:lpstr>Lipids cont. (Phospholipids)</vt:lpstr>
      <vt:lpstr>Check for understanding</vt:lpstr>
      <vt:lpstr>Proteins</vt:lpstr>
      <vt:lpstr>Peptide Bonds</vt:lpstr>
      <vt:lpstr>Proteins</vt:lpstr>
      <vt:lpstr>Proteins cont.</vt:lpstr>
      <vt:lpstr>Proteins cont.</vt:lpstr>
      <vt:lpstr>Primary Structure</vt:lpstr>
      <vt:lpstr>Secondary Structure</vt:lpstr>
      <vt:lpstr>Tertiary Structure</vt:lpstr>
      <vt:lpstr>Quaternary Structure</vt:lpstr>
      <vt:lpstr>Proteins cont.</vt:lpstr>
      <vt:lpstr>Check for understanding</vt:lpstr>
      <vt:lpstr>Nucleic Acids</vt:lpstr>
      <vt:lpstr>Nucleic Acids cont.</vt:lpstr>
      <vt:lpstr>Nucleotides</vt:lpstr>
      <vt:lpstr>Nucleic Acids cont.</vt:lpstr>
      <vt:lpstr>Types of Nucleotides</vt:lpstr>
      <vt:lpstr>Base Pairing Rules</vt:lpstr>
      <vt:lpstr>Summary of DNA Structure</vt:lpstr>
      <vt:lpstr>RNA</vt:lpstr>
      <vt:lpstr>Nucleic Acids cont.</vt:lpstr>
      <vt:lpstr>Stop and Review</vt:lpstr>
    </vt:vector>
  </TitlesOfParts>
  <Company>Windows XP SP3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byrds</dc:creator>
  <cp:lastModifiedBy>Sara Byrd</cp:lastModifiedBy>
  <cp:revision>84</cp:revision>
  <dcterms:created xsi:type="dcterms:W3CDTF">2012-09-18T19:35:37Z</dcterms:created>
  <dcterms:modified xsi:type="dcterms:W3CDTF">2015-09-24T19:58:00Z</dcterms:modified>
</cp:coreProperties>
</file>