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51"/>
  </p:notesMasterIdLst>
  <p:sldIdLst>
    <p:sldId id="256" r:id="rId10"/>
    <p:sldId id="284" r:id="rId11"/>
    <p:sldId id="285" r:id="rId12"/>
    <p:sldId id="286" r:id="rId13"/>
    <p:sldId id="288" r:id="rId14"/>
    <p:sldId id="289" r:id="rId15"/>
    <p:sldId id="290" r:id="rId16"/>
    <p:sldId id="291" r:id="rId17"/>
    <p:sldId id="293" r:id="rId18"/>
    <p:sldId id="292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19" r:id="rId28"/>
    <p:sldId id="303" r:id="rId29"/>
    <p:sldId id="305" r:id="rId30"/>
    <p:sldId id="304" r:id="rId31"/>
    <p:sldId id="280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282" r:id="rId44"/>
    <p:sldId id="273" r:id="rId45"/>
    <p:sldId id="281" r:id="rId46"/>
    <p:sldId id="279" r:id="rId47"/>
    <p:sldId id="283" r:id="rId48"/>
    <p:sldId id="317" r:id="rId49"/>
    <p:sldId id="26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12686-3BBA-4AB5-9693-E2E89253A25F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F0EA5-2505-4EA6-92A0-70ECC6D7A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6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372DDFBF-60AE-4E5B-AC1F-D7B24A196DF9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8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9347E-0E40-471C-9FEA-09B405DDDD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  <p:sp>
        <p:nvSpPr>
          <p:cNvPr id="1741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090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3AC1-E037-43D0-B883-D788C2842BA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91ED5-32F9-48C5-8541-F501A36DB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3AC1-E037-43D0-B883-D788C2842BA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91ED5-32F9-48C5-8541-F501A36DB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3AC1-E037-43D0-B883-D788C2842BA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91ED5-32F9-48C5-8541-F501A36DB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59516A-41BD-47C6-9552-77F5D0565CF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25F1-1D4A-433E-A5FB-BF3DBF07A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166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1889-48DD-41BD-AA1D-A6E3B65DD985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83C26-3AE0-4694-BA9F-9BDA0B979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21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5FAA93-8F79-4B95-8E53-891F2036EB7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C6C0257-E959-423C-80F1-16DA457DF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022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D7D0-3659-4B01-8D3B-0AED80E27631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18EA5-62BF-4BE7-8FBC-489AED413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73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BD5F-0BB9-44F7-831D-3AEC904356ED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D607-1731-4A7E-AC0E-03167C4F8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86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6F87-C3B7-4AA2-942F-5E3E6DBEBB2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037E5-078E-4F14-99B7-744B3DBE3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692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01D8-5D6D-4D9A-BC94-1213A3007B92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B53C8-BB78-4BF8-955B-45DD230FE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704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4981F5-7161-44AF-AE63-3ABE32A65B4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D6B8F-0278-416F-A9B5-83117B29E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76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3AC1-E037-43D0-B883-D788C2842BA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91ED5-32F9-48C5-8541-F501A36DB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9F3651-D06C-4445-B643-07DDF62C50A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323C54C3-73BC-4DBD-B7B7-583E37E0B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256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DDDF-1580-4301-99CB-4451B29AEB3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C49EB-76D0-4D19-899B-31572DD32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70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9A11-17A0-4474-A2E0-D718ED81B7C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BEC49-7A88-4F22-ACD9-41723D6E5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59516A-41BD-47C6-9552-77F5D0565CF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25F1-1D4A-433E-A5FB-BF3DBF07A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243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1889-48DD-41BD-AA1D-A6E3B65DD985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83C26-3AE0-4694-BA9F-9BDA0B979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652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5FAA93-8F79-4B95-8E53-891F2036EB7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C6C0257-E959-423C-80F1-16DA457DF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25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D7D0-3659-4B01-8D3B-0AED80E27631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18EA5-62BF-4BE7-8FBC-489AED413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369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BD5F-0BB9-44F7-831D-3AEC904356ED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D607-1731-4A7E-AC0E-03167C4F8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64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6F87-C3B7-4AA2-942F-5E3E6DBEBB2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037E5-078E-4F14-99B7-744B3DBE3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954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01D8-5D6D-4D9A-BC94-1213A3007B92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B53C8-BB78-4BF8-955B-45DD230FE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20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3AC1-E037-43D0-B883-D788C2842BA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91ED5-32F9-48C5-8541-F501A36DB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4981F5-7161-44AF-AE63-3ABE32A65B4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D6B8F-0278-416F-A9B5-83117B29E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065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9F3651-D06C-4445-B643-07DDF62C50A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323C54C3-73BC-4DBD-B7B7-583E37E0B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544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DDDF-1580-4301-99CB-4451B29AEB3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C49EB-76D0-4D19-899B-31572DD32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666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9A11-17A0-4474-A2E0-D718ED81B7C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BEC49-7A88-4F22-ACD9-41723D6E5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074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59516A-41BD-47C6-9552-77F5D0565CF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25F1-1D4A-433E-A5FB-BF3DBF07A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21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1889-48DD-41BD-AA1D-A6E3B65DD985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83C26-3AE0-4694-BA9F-9BDA0B979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51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5FAA93-8F79-4B95-8E53-891F2036EB7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C6C0257-E959-423C-80F1-16DA457DF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35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D7D0-3659-4B01-8D3B-0AED80E27631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18EA5-62BF-4BE7-8FBC-489AED413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37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BD5F-0BB9-44F7-831D-3AEC904356ED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D607-1731-4A7E-AC0E-03167C4F8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190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6F87-C3B7-4AA2-942F-5E3E6DBEBB2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037E5-078E-4F14-99B7-744B3DBE3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35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3AC1-E037-43D0-B883-D788C2842BA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91ED5-32F9-48C5-8541-F501A36DB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01D8-5D6D-4D9A-BC94-1213A3007B92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B53C8-BB78-4BF8-955B-45DD230FE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452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4981F5-7161-44AF-AE63-3ABE32A65B4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D6B8F-0278-416F-A9B5-83117B29E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50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9F3651-D06C-4445-B643-07DDF62C50A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323C54C3-73BC-4DBD-B7B7-583E37E0B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7683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DDDF-1580-4301-99CB-4451B29AEB3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C49EB-76D0-4D19-899B-31572DD32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187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9A11-17A0-4474-A2E0-D718ED81B7C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BEC49-7A88-4F22-ACD9-41723D6E5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98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59516A-41BD-47C6-9552-77F5D0565CF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25F1-1D4A-433E-A5FB-BF3DBF07A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138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1889-48DD-41BD-AA1D-A6E3B65DD985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83C26-3AE0-4694-BA9F-9BDA0B979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8168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5FAA93-8F79-4B95-8E53-891F2036EB7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C6C0257-E959-423C-80F1-16DA457DF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167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D7D0-3659-4B01-8D3B-0AED80E27631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18EA5-62BF-4BE7-8FBC-489AED413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147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BD5F-0BB9-44F7-831D-3AEC904356ED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D607-1731-4A7E-AC0E-03167C4F8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02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3AC1-E037-43D0-B883-D788C2842BA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91ED5-32F9-48C5-8541-F501A36DB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6F87-C3B7-4AA2-942F-5E3E6DBEBB2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037E5-078E-4F14-99B7-744B3DBE3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692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01D8-5D6D-4D9A-BC94-1213A3007B92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B53C8-BB78-4BF8-955B-45DD230FE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5719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4981F5-7161-44AF-AE63-3ABE32A65B4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D6B8F-0278-416F-A9B5-83117B29E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5754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9F3651-D06C-4445-B643-07DDF62C50A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323C54C3-73BC-4DBD-B7B7-583E37E0B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636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DDDF-1580-4301-99CB-4451B29AEB3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C49EB-76D0-4D19-899B-31572DD32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048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9A11-17A0-4474-A2E0-D718ED81B7C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BEC49-7A88-4F22-ACD9-41723D6E5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7128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59516A-41BD-47C6-9552-77F5D0565CF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25F1-1D4A-433E-A5FB-BF3DBF07A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76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1889-48DD-41BD-AA1D-A6E3B65DD985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83C26-3AE0-4694-BA9F-9BDA0B979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5247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5FAA93-8F79-4B95-8E53-891F2036EB7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C6C0257-E959-423C-80F1-16DA457DF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856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D7D0-3659-4B01-8D3B-0AED80E27631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18EA5-62BF-4BE7-8FBC-489AED413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18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3AC1-E037-43D0-B883-D788C2842BA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91ED5-32F9-48C5-8541-F501A36DB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BD5F-0BB9-44F7-831D-3AEC904356ED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D607-1731-4A7E-AC0E-03167C4F8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1484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6F87-C3B7-4AA2-942F-5E3E6DBEBB2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037E5-078E-4F14-99B7-744B3DBE3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498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01D8-5D6D-4D9A-BC94-1213A3007B92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B53C8-BB78-4BF8-955B-45DD230FE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0669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4981F5-7161-44AF-AE63-3ABE32A65B4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D6B8F-0278-416F-A9B5-83117B29E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488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9F3651-D06C-4445-B643-07DDF62C50A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323C54C3-73BC-4DBD-B7B7-583E37E0B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6576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DDDF-1580-4301-99CB-4451B29AEB3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C49EB-76D0-4D19-899B-31572DD32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171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9A11-17A0-4474-A2E0-D718ED81B7C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BEC49-7A88-4F22-ACD9-41723D6E5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6549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59516A-41BD-47C6-9552-77F5D0565CF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25F1-1D4A-433E-A5FB-BF3DBF07A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99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1889-48DD-41BD-AA1D-A6E3B65DD985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83C26-3AE0-4694-BA9F-9BDA0B979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191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5FAA93-8F79-4B95-8E53-891F2036EB7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C6C0257-E959-423C-80F1-16DA457DF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53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3AC1-E037-43D0-B883-D788C2842BA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91ED5-32F9-48C5-8541-F501A36DB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D7D0-3659-4B01-8D3B-0AED80E27631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18EA5-62BF-4BE7-8FBC-489AED413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0688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BD5F-0BB9-44F7-831D-3AEC904356ED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D607-1731-4A7E-AC0E-03167C4F8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4720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6F87-C3B7-4AA2-942F-5E3E6DBEBB2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037E5-078E-4F14-99B7-744B3DBE3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7786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01D8-5D6D-4D9A-BC94-1213A3007B92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B53C8-BB78-4BF8-955B-45DD230FE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4925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4981F5-7161-44AF-AE63-3ABE32A65B4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D6B8F-0278-416F-A9B5-83117B29E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0705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9F3651-D06C-4445-B643-07DDF62C50A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323C54C3-73BC-4DBD-B7B7-583E37E0B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9495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DDDF-1580-4301-99CB-4451B29AEB3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C49EB-76D0-4D19-899B-31572DD32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2363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9A11-17A0-4474-A2E0-D718ED81B7C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BEC49-7A88-4F22-ACD9-41723D6E5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3423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59516A-41BD-47C6-9552-77F5D0565CF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25F1-1D4A-433E-A5FB-BF3DBF07A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559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1889-48DD-41BD-AA1D-A6E3B65DD985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83C26-3AE0-4694-BA9F-9BDA0B979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29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3AC1-E037-43D0-B883-D788C2842BA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291ED5-32F9-48C5-8541-F501A36DB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5FAA93-8F79-4B95-8E53-891F2036EB7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C6C0257-E959-423C-80F1-16DA457DF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062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D7D0-3659-4B01-8D3B-0AED80E27631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18EA5-62BF-4BE7-8FBC-489AED413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8364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BD5F-0BB9-44F7-831D-3AEC904356ED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D607-1731-4A7E-AC0E-03167C4F8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1688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6F87-C3B7-4AA2-942F-5E3E6DBEBB2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037E5-078E-4F14-99B7-744B3DBE3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5494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01D8-5D6D-4D9A-BC94-1213A3007B92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B53C8-BB78-4BF8-955B-45DD230FE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5209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4981F5-7161-44AF-AE63-3ABE32A65B4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D6B8F-0278-416F-A9B5-83117B29E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9839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9F3651-D06C-4445-B643-07DDF62C50A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323C54C3-73BC-4DBD-B7B7-583E37E0B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7746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DDDF-1580-4301-99CB-4451B29AEB3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C49EB-76D0-4D19-899B-31572DD32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4407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9A11-17A0-4474-A2E0-D718ED81B7C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BEC49-7A88-4F22-ACD9-41723D6E5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0288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59516A-41BD-47C6-9552-77F5D0565CF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25F1-1D4A-433E-A5FB-BF3DBF07A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116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2263AC1-E037-43D0-B883-D788C2842BA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0291ED5-32F9-48C5-8541-F501A36DB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1889-48DD-41BD-AA1D-A6E3B65DD985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83C26-3AE0-4694-BA9F-9BDA0B979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6834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5FAA93-8F79-4B95-8E53-891F2036EB7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C6C0257-E959-423C-80F1-16DA457DF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571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D7D0-3659-4B01-8D3B-0AED80E27631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18EA5-62BF-4BE7-8FBC-489AED413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7758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BD5F-0BB9-44F7-831D-3AEC904356ED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D607-1731-4A7E-AC0E-03167C4F8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0399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6F87-C3B7-4AA2-942F-5E3E6DBEBB2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037E5-078E-4F14-99B7-744B3DBE3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30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01D8-5D6D-4D9A-BC94-1213A3007B92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B53C8-BB78-4BF8-955B-45DD230FE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2013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4981F5-7161-44AF-AE63-3ABE32A65B4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D6B8F-0278-416F-A9B5-83117B29E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3101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9F3651-D06C-4445-B643-07DDF62C50A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323C54C3-73BC-4DBD-B7B7-583E37E0B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9959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DDDF-1580-4301-99CB-4451B29AEB3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C49EB-76D0-4D19-899B-31572DD32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9497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9A11-17A0-4474-A2E0-D718ED81B7C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BEC49-7A88-4F22-ACD9-41723D6E5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99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263AC1-E037-43D0-B883-D788C2842BA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0291ED5-32F9-48C5-8541-F501A36DB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0ECB-7DAA-4706-9C45-F72E4EFF7B83}" type="datetimeFigureOut">
              <a:rPr lang="en-US">
                <a:solidFill>
                  <a:srgbClr val="69646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D939A5-2108-4440-8B5A-227C1387300A}" type="slidenum">
              <a:rPr lang="en-US" alt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507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0ECB-7DAA-4706-9C45-F72E4EFF7B83}" type="datetimeFigureOut">
              <a:rPr lang="en-US">
                <a:solidFill>
                  <a:srgbClr val="69646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D939A5-2108-4440-8B5A-227C1387300A}" type="slidenum">
              <a:rPr lang="en-US" alt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54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0ECB-7DAA-4706-9C45-F72E4EFF7B83}" type="datetimeFigureOut">
              <a:rPr lang="en-US">
                <a:solidFill>
                  <a:srgbClr val="69646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D939A5-2108-4440-8B5A-227C1387300A}" type="slidenum">
              <a:rPr lang="en-US" alt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06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0ECB-7DAA-4706-9C45-F72E4EFF7B83}" type="datetimeFigureOut">
              <a:rPr lang="en-US">
                <a:solidFill>
                  <a:srgbClr val="69646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D939A5-2108-4440-8B5A-227C1387300A}" type="slidenum">
              <a:rPr lang="en-US" alt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25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0ECB-7DAA-4706-9C45-F72E4EFF7B83}" type="datetimeFigureOut">
              <a:rPr lang="en-US">
                <a:solidFill>
                  <a:srgbClr val="69646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D939A5-2108-4440-8B5A-227C1387300A}" type="slidenum">
              <a:rPr lang="en-US" alt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191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0ECB-7DAA-4706-9C45-F72E4EFF7B83}" type="datetimeFigureOut">
              <a:rPr lang="en-US">
                <a:solidFill>
                  <a:srgbClr val="69646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D939A5-2108-4440-8B5A-227C1387300A}" type="slidenum">
              <a:rPr lang="en-US" alt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84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0ECB-7DAA-4706-9C45-F72E4EFF7B83}" type="datetimeFigureOut">
              <a:rPr lang="en-US">
                <a:solidFill>
                  <a:srgbClr val="69646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D939A5-2108-4440-8B5A-227C1387300A}" type="slidenum">
              <a:rPr lang="en-US" alt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5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0ECB-7DAA-4706-9C45-F72E4EFF7B83}" type="datetimeFigureOut">
              <a:rPr lang="en-US">
                <a:solidFill>
                  <a:srgbClr val="69646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12/16/2016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D939A5-2108-4440-8B5A-227C1387300A}" type="slidenum">
              <a:rPr lang="en-US" altLang="en-US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Idea 3</a:t>
            </a:r>
            <a:br>
              <a:rPr lang="en-US" dirty="0" smtClean="0"/>
            </a:br>
            <a:r>
              <a:rPr lang="en-US" sz="3000" dirty="0" smtClean="0"/>
              <a:t>Essential knowledge 3.A.2 (c)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13 - Meiosis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436563"/>
          </a:xfrm>
        </p:spPr>
        <p:txBody>
          <a:bodyPr bIns="45720" anchor="t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</a:rPr>
              <a:t>22 pairs of autosomes + 1 pair of sex chromosomes</a:t>
            </a:r>
            <a:endParaRPr lang="en-US" altLang="en-US" sz="2800" i="1" smtClean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/>
          <a:stretch>
            <a:fillRect/>
          </a:stretch>
        </p:blipFill>
        <p:spPr bwMode="auto">
          <a:xfrm>
            <a:off x="1055688" y="1014413"/>
            <a:ext cx="7021512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286000" y="5943600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Male or female?</a:t>
            </a:r>
          </a:p>
        </p:txBody>
      </p:sp>
    </p:spTree>
    <p:extLst>
      <p:ext uri="{BB962C8B-B14F-4D97-AF65-F5344CB8AC3E}">
        <p14:creationId xmlns:p14="http://schemas.microsoft.com/office/powerpoint/2010/main" val="93816583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781050"/>
          </a:xfrm>
        </p:spPr>
        <p:txBody>
          <a:bodyPr bIns="45720" anchor="t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</a:rPr>
              <a:t>Karyotype - used to determine genetic abnormalities</a:t>
            </a:r>
            <a:r>
              <a:rPr lang="en-US" altLang="en-US" sz="2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</a:rPr>
              <a:t>	</a:t>
            </a:r>
            <a:endParaRPr lang="en-US" altLang="en-US" sz="2800" i="1" smtClean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</a:endParaRPr>
          </a:p>
        </p:txBody>
      </p:sp>
      <p:pic>
        <p:nvPicPr>
          <p:cNvPr id="19459" name="Picture 4" descr="http://sun.menloschool.org/~dspence/biology/genetics/images/karyo_ab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1023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9789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9906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ea typeface="ＭＳ Ｐゴシック" charset="-128"/>
              </a:rPr>
              <a:t>Cancer cells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8077200" cy="4678363"/>
          </a:xfrm>
        </p:spPr>
        <p:txBody>
          <a:bodyPr/>
          <a:lstStyle/>
          <a:p>
            <a:r>
              <a:rPr lang="en-US" altLang="en-US" sz="3200" smtClean="0">
                <a:ea typeface="ＭＳ Ｐゴシック" charset="-128"/>
              </a:rPr>
              <a:t>Some have abnormal #’s of chromosomes</a:t>
            </a:r>
          </a:p>
          <a:p>
            <a:endParaRPr lang="en-US" altLang="en-US" sz="3200" smtClean="0">
              <a:ea typeface="ＭＳ Ｐゴシック" charset="-128"/>
              <a:sym typeface="Wingdings" panose="05000000000000000000" pitchFamily="2" charset="2"/>
            </a:endParaRPr>
          </a:p>
          <a:p>
            <a:endParaRPr lang="en-US" altLang="en-US" sz="3200" smtClean="0">
              <a:ea typeface="ＭＳ Ｐゴシック" charset="-128"/>
            </a:endParaRP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48768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867400" y="510540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prstClr val="black"/>
                </a:solidFill>
              </a:rPr>
              <a:t>Karyotype of Metastatic Melanoma</a:t>
            </a:r>
          </a:p>
        </p:txBody>
      </p:sp>
    </p:spTree>
    <p:extLst>
      <p:ext uri="{BB962C8B-B14F-4D97-AF65-F5344CB8AC3E}">
        <p14:creationId xmlns:p14="http://schemas.microsoft.com/office/powerpoint/2010/main" val="22848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Breast Cancer Cell Karyotype</a:t>
            </a:r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3" b="10783"/>
          <a:stretch>
            <a:fillRect/>
          </a:stretch>
        </p:blipFill>
        <p:spPr>
          <a:xfrm>
            <a:off x="990600" y="1716088"/>
            <a:ext cx="7315200" cy="4303712"/>
          </a:xfrm>
        </p:spPr>
      </p:pic>
    </p:spTree>
    <p:extLst>
      <p:ext uri="{BB962C8B-B14F-4D97-AF65-F5344CB8AC3E}">
        <p14:creationId xmlns:p14="http://schemas.microsoft.com/office/powerpoint/2010/main" val="22246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HeLa Cells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77963"/>
            <a:ext cx="5105400" cy="4572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Oldest and most commonly used human cell line</a:t>
            </a:r>
          </a:p>
          <a:p>
            <a:r>
              <a:rPr lang="en-US" altLang="en-US" smtClean="0">
                <a:ea typeface="ＭＳ Ｐゴシック" charset="-128"/>
              </a:rPr>
              <a:t>Cervical cancer cells taken from </a:t>
            </a:r>
            <a:r>
              <a:rPr lang="en-US" altLang="en-US" smtClean="0">
                <a:solidFill>
                  <a:srgbClr val="FF0000"/>
                </a:solidFill>
                <a:ea typeface="ＭＳ Ｐゴシック" charset="-128"/>
              </a:rPr>
              <a:t>He</a:t>
            </a:r>
            <a:r>
              <a:rPr lang="en-US" altLang="en-US" smtClean="0">
                <a:ea typeface="ＭＳ Ｐゴシック" charset="-128"/>
              </a:rPr>
              <a:t>nrietta </a:t>
            </a:r>
            <a:r>
              <a:rPr lang="en-US" altLang="en-US" smtClean="0">
                <a:solidFill>
                  <a:srgbClr val="FF0000"/>
                </a:solidFill>
                <a:ea typeface="ＭＳ Ｐゴシック" charset="-128"/>
              </a:rPr>
              <a:t>La</a:t>
            </a:r>
            <a:r>
              <a:rPr lang="en-US" altLang="en-US" smtClean="0">
                <a:ea typeface="ＭＳ Ｐゴシック" charset="-128"/>
              </a:rPr>
              <a:t>cks (d.1951)</a:t>
            </a:r>
          </a:p>
        </p:txBody>
      </p:sp>
      <p:pic>
        <p:nvPicPr>
          <p:cNvPr id="71682" name="Picture 2" descr="http://upload.wikimedia.org/wikipedia/en/thumb/d/d7/Henrietta_Lacks_%281920-1951%29.jpg/200px-Henrietta_Lacks_%281920-1951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219200"/>
            <a:ext cx="2522538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3" name="Picture 20" descr="https://encrypted-tbn3.gstatic.com/images?q=tbn:ANd9GcSWrSbQv7VWGJXBrKOJqn1LeZOw3LxdAoOrzsKVXWsAx3n5gzX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3289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7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HeLa Cells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96963"/>
            <a:ext cx="4953000" cy="4572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“Immortal” cells – do not die after a few divisions</a:t>
            </a:r>
          </a:p>
          <a:p>
            <a:pPr lvl="1"/>
            <a:r>
              <a:rPr lang="en-US" altLang="en-US" sz="2600" smtClean="0">
                <a:ea typeface="ＭＳ Ｐゴシック" charset="-128"/>
              </a:rPr>
              <a:t>Active version of telomerase</a:t>
            </a:r>
          </a:p>
          <a:p>
            <a:endParaRPr lang="en-US" altLang="en-US" smtClean="0">
              <a:ea typeface="ＭＳ Ｐゴシック" charset="-128"/>
            </a:endParaRPr>
          </a:p>
          <a:p>
            <a:r>
              <a:rPr lang="en-US" altLang="en-US" smtClean="0">
                <a:ea typeface="ＭＳ Ｐゴシック" charset="-128"/>
              </a:rPr>
              <a:t>Used in research:</a:t>
            </a:r>
          </a:p>
          <a:p>
            <a:pPr lvl="1"/>
            <a:r>
              <a:rPr lang="en-US" altLang="en-US" sz="2600" smtClean="0">
                <a:ea typeface="ＭＳ Ｐゴシック" charset="-128"/>
              </a:rPr>
              <a:t>Develop vaccine for polio</a:t>
            </a:r>
          </a:p>
          <a:p>
            <a:pPr lvl="1"/>
            <a:r>
              <a:rPr lang="en-US" altLang="en-US" sz="2600" smtClean="0">
                <a:ea typeface="ＭＳ Ｐゴシック" charset="-128"/>
              </a:rPr>
              <a:t>Cancer, AIDS, virus, radiation research</a:t>
            </a:r>
          </a:p>
          <a:p>
            <a:endParaRPr lang="en-US" altLang="en-US" smtClean="0">
              <a:ea typeface="ＭＳ Ｐゴシック" charset="-128"/>
            </a:endParaRPr>
          </a:p>
          <a:p>
            <a:r>
              <a:rPr lang="en-US" altLang="en-US" smtClean="0">
                <a:ea typeface="ＭＳ Ｐゴシック" charset="-128"/>
              </a:rPr>
              <a:t>Estimated that cells produced in culture exceeded # cells in Henrietta’s body</a:t>
            </a:r>
          </a:p>
          <a:p>
            <a:pPr lvl="1"/>
            <a:endParaRPr lang="en-US" altLang="en-US" sz="2600" smtClean="0">
              <a:ea typeface="ＭＳ Ｐゴシック" charset="-128"/>
            </a:endParaRPr>
          </a:p>
        </p:txBody>
      </p:sp>
      <p:sp>
        <p:nvSpPr>
          <p:cNvPr id="23556" name="AutoShape 6" descr="data:image/jpeg;base64,/9j/4AAQSkZJRgABAQAAAQABAAD/2wCEAAkGBxQTEhUUExQWFhUXGRsZGRgXGBoaGxwdGBwaGRoaGhoYHCggGBslHBgaITEhJSkrLi4uGCIzODMtNygtLiwBCgoKDg0OGxAQGywmICY0MjQsMCwsLDQwLCwvLCwsMiwyLCwsLCwvLC8sLDQsLCwsLCwsLC8sLywsLCwsLywsLP/AABEIAMIBAwMBEQACEQEDEQH/xAAbAAACAwEBAQAAAAAAAAAAAAAEBQIDBgEAB//EAD8QAAECBAQEAwcDAgUDBQEAAAECEQADITEEEkFRBWFxgSKRoQYyQrHB0fATUuFi8RQVI3KCM5Kyg6Kj0uJj/8QAGwEAAgMBAQEAAAAAAAAAAAAABAUBAgMGAAf/xAA9EQABAgQDBQcDAwMEAgIDAAABAhEAAwQhEjFBBVFhcfATIoGRobHBMtHhBhTxI0JSFTNichbCkrIkgqL/2gAMAwEAAhEDEQA/APjs7HLVdSj3P4ReMsAdzDDt1YcKbNut1rFH6hd3rEsMoz7RROJ7wxwONyJIo7g9vz5wPNlYlPDiirhIlFJAz9OveG+B9oSh8/jD2JsHAFdx5co1pp02RMCklxqDr1pGdTKpp8tTgJU9ikMwJYONd6sj5Qzk4qXiFGYhTK+IEMoNye1LjvHTyqinnXSWO4/Ecwta5X+4OD6ee/mBwi5c9AcPW7B1BRcUf7HSNVz5aCzxkqakpKuuufvFPtBj8kg2C1LYUDZEgH5qT5aQl2pNM0AHIn0Eb7CdE9U4ZpT5ElvYHz4vGImLehAB5U9IXANlDaZMxEhYY8PtFZEWjEiPJURUEg8o8QDaJStSC4LHhEQWiYzBILiHWC4+tMvKakF0nWujxguU9gbQ0pqxKSZi0uvIHe+h+IoxPEFqPvFlWOx2fbSITKAHKNJtatSiE2SrItrz1GQPnpFSpKl5mFUgU30DdRXtE4wluMVVImT8YAulvHQeYu3C2cOuEcLCUpXNTUEFCerB1MbAh2jaVJVOU4+nXjAFXWyqST2ZvMuR/wAXA1Griwhg4SC+tyfSlmcW5GukNAlKY5hS1zdX5dbvfxgGYogk1Acu3IaNzApA0xIUCDB9Osy1JUlsh5v6WcPuffBGHWkpyrAKT+4Wq7gu7fZ+UZCXKWQFm/lBP7irkpWqSO6DezjRxw0e+7POBcXwOWlTjOLWIauoLHyMaGmSmxJMYJ2lMmupCEg+P39nEWYTCSkuyB1dzzIcUa1P4jZEmWNPOBZ1TPUfq9G9oaIQwci5bQ1vc9b8i8EhmhervKb8ddNFv6majXJB2AA8x1NSbh485NhFcAR3uFuJfrK24tCf2o4gZYEhCmUwKyKXAOXr8gAN4BqZznAnLXnu5Q62XSJEsVC/qP0vonfzOfK+obJgQLDMAmGHBcYqTOStPw1Lh8wp4e8RjKCFDOL/ALZNQDKXYEeP8+mpj6mlIUkFL5VeJJP7SxF9Q5DPTeOn2fP7WUSOt8cmZYpKky1nhbexD8sjCoKylSSzaH6v3+UEv32/mGw+ny5axXJCszLL3t820t6xmvG1zeL08xALEae/2f8AmKpUwKUQKDPUPbwhvR/OFS1ImrUwa/rlANUlcpb/APH0d4tQoBQGgJIFQGGbTR81d2G0WAGW6AVYySo5nM8T9iLfmB1HMoper0OjsaHarVF25RGZaLgYU42s3R8Os4T8TwYchuY3rfmLkQkqJC5c1xkY7nZdfIqaNMuYWUnqx5Fj0YVrkVqo/wDc3oDGOMaD0g806ie8og8FNCeCo56Ox6JiaS0QRGiVNEiqh508vwRDXixV3Tx+I8qYxcUqFfUfOPAWiJimUdxv15xo+FcVKwEqb9QMMxZy+trgfTmYNkTz9Ks9IT1lClPflhgB3hu/B3Na+jND2hnKmJSpnyNaxCxXtYd4pWXUDpBGybIWkO4LtvH0/wA84zr9xAzQdi0NxETExBjhj0VMW4QJKwFvl1a/ZoqtwklOcb0olqmpTN+nVs/S8arAcASlaCzg1Dm9HqGv9oBVNWq3tHSSaOlkEqGn+R42t6g/MXyMGhKGyJZnJNRrzYa3+sGyKKYtWKYWhDX7ep5UsyKVLvl1c624kmCsPhgkOqhoSBcD6OXANL0hlLpJSFBgPmOan7UqqlJdZOnDyDZcX4mIT5oArv5dyL1BttG5ITaAkoKgFa+/Ho6tEFS3GW2UCgGrkgPrV/JUeIcXiApjbXUnkPD+IAmu6nFq+dQH01tA00PbSGFOvCykkE9b9dBzhbjlkcq2setP7wEspIDG/CHMhExCiFg4eLhzbfv1sbNzhvw2cpctJuzpu431r1rrBEmYtSW3QvraeVLmHDYG9vIh/Ddb0i+UAD7o6Vo72Om20EBgqAVgqSzk5ZtfKDMq6gJUwq7sab7U9AYM7CYRYGA0JBN/bp739olw1LEghiwZ6pcUFr1DV3I3igGE3iJqVFPAed+ntzjGcfJM+YVe8VF6u9T4uT0hFLJIvHaVaUpIADWDAbmseFmtC540gR46hbRBEWStuUfQfYbiOeWqUbpZSalyFOkpFNyC3MmC9mzzKnFO+/l16QD+oJCZkiXUgfTZXI5HIXdLeIhlOWnUtrbQA0a/lsY6JU2WWYsYBp6lLHFkevI58DA2KxUvJ4ATML1PRvodPlAlRVJALXO/rdFysLZKd9/BmbnCj2bnZ1LejLQR6vr/ALfOFFCQSp9bxvt0KAljUJw+TfmGkySA5ALqpr0Z9LisNZUnFnyhPLQuYo3sL+sSk4N7MVPbPyBL+Y10jRMlAFxfnDRdIliOXqM9NXjk7DpykUcDqB/Tu1yPKMaihTOSyT1zi0kKpF40Xe3ViH0fPxhUsFJIKLf0v86wmwYe6pNxw/MELUZhxJmOD/ybzYZ7+MYmKQRHYiPR0R6JEdJiIsTEjd+ke0i5+p+XtB3D5JWpIS7uM3PSm7fcxQ4gCroQRLVKUpEokEk3B/u09PPMiNRgMGlzmumigo3FWAcsWJiy0KmqAzB3RnTzkUqCQQhaRkRcvoNCHDOQbbsyg41wJcs5kJJlnuUvoW+caKlKl/VfjAiKqXUKZAwk/wBvHhvG7UccylisXa8TCGNbX7RDuLRoEYVd7LPwhzwXg6JozBZoW2INxTl1aBZ05aThbOHWz9n0sxBnYycPg2t+PIsY2isKPCDmSwSBslzmqeh1ENqHZS1p73XDfHMbT22Zs5X7e4L656OBlkSzXJZ7gRyUEZQ5CQFNlNQCNN3f9th3h7Lo0Auo23Rz5kTnwhJJN33vrybfmYmtRSaJJBufKpJuPKxfkUWl/QPxGyUYfYeuXHzzDcap+FKg7AWdjdyW0vUFxpAlVKcYyGMRUrQ4wNr6N02+25wpiQBpuTo1vuw1ptAJECvl5cet50hXilkUSxuph9eZJBpSlIW1iwlDA8PP8R0uw6ZUypBUl7OOLZeGIDm19RGfxGKXNYdKNASJaZcOaism1bDrrpo3HAeGiVICJgSVPnKXtmZgemVz0Ozh5s6jK0lS7A+35jmK6eJ00CWbIDE7y923s4AO/gbsAhG17EM9rg6NsN+kOEyUIUAkeMZy5ahKKsjoPHj86eMVzZyQyww1aoGmt9I0mLwpJeNUpGLLJnGfXHwieGnZkuqjl7hmcgtRrnzAtrU4ZiWV0YGXJzwi2g1GvVsn4tjva/ANMMxIopszaFmfuRHIzkGVNKTlp8+sP6eYJ9MlX9wsrkAwPkz6784zzRWJZrx0K5DyeIaJCr2A8nh57LYsieEk3BHIUcUFLgR6WMM1Khv97RapWZlJNlqL90ngMPeyFntujWY4gsqjkH/296P4g/O0O1AZxxyHTYddWhedST8NtCwqz6OntWBZ68KSeEMqOUZs1CE5k+V/tAfsmtlqJYN50Bf0HZzAtCplEQ029KUUpUdCR7fb4jSz2yeEi5vscrFr8x3jopLdg4MJKEqVPIIzHqAT/MVcNYOp3UXHIE873B84zlMBfOHq5eoy0ijC4cIJNHcAOGFaeQH1iyZYQSTeMyStAff6u/v8ReCgUb5//YRkUJfOCv2qFXI68jHy+OfjOPR6JjoiImPR6PR0qjzRJVeNHwfDlGYtqdKmtCDt9ovLT2iRu1+0UqCZExeTmyTqGL4g2/L4g+WtLjxFwxNdtbu2kEoSlH02ELZ8ybPvMOIswJd+D9b4M4bOIDKJCXZIsWFqm1NuT82dPKCnxu3W+BZlKpQ7QG/jn15ZiPY3gsqYAojxVctlfc+G9Y1m7Kkq+i3XhGsuonJN1E87+pgKb7MysoZagWrUAXJu1q/KAv8ASQ7Bd+PQhiqsXhDgZMzEHMnjro0G8MSmSMgT1NKtWvKvpAcnZhTPHaFy/pGlbtozJH7eWkoDNzJ1Js4z+2cEzSrNmDFqv1OxcfnYdIpxkMoXSZctICeuuuYE+cvMAHetdj0TpAS5q1LZMHiVLSi4zh5gZSUCoLmoNxW9dGDlum0McaZQ70c5MWpyXsC35/OkUYxRIZjZ2U2o1BtXQOzQuqJ5mFtIzTMcg6decJeIYxKQxZrAuz6lq7HXcQrqJ+AYdT08N6CgM5WNwAN+T/4h9fbXMAwnTs6SUMwNQzXt9IShlL7/AF/MdsoTJEgmRcCznE7OCBnknPMals4rw2HKfGcrvTd2d72p6+TOnlBJciOR2hWLmgpCjfPcRrlo+9z5XbycSopAuXrVzuCda78tLQ+p5yjLCQMs4Cp0y3IT9hn8dPnBOKns+Wj/AA6GgBYjVtLVeCgezBOsEzT2iu7lb+fzrlA8layhWbKo1ZqEP8Jah8tOdcO+oHEHbpougoQAAc7X/N/WIYSatKHUlqFwS9Oh35VvEylqCMSxzjGahCDhUWbdv8P49hVOXnDAMK+pqBRj05C7QrnITNJLb4ClVMySs4VZt6dZ8w4BMI8TwcVqz83/AP1fcQvmUq03RDym2pJmOJ7jiB8ceZ8oV4nAqTZJb9zfWBsTfVYwwMtKv9kghsx16e8GezUg/rBTUD1Nnb6Bz2jaWnEtLb4BqZglSZgOZSQBzt7PGpWgleU0pqWLAEkB9bnzhsReOaCgEv1mPwIo4kSmQqnwvqDqKBt/lAtUP6RA4e4hls1QTVpVqH/+p+/WqT2bxDzCFWIYl96PC1KhKmJJyNvAx0syWusppgH1JGIcSB7xrlUSxL6A6PUgF9Gyl/5jpqeYEgoVkY4mTOwzMQ64+4b8RVLLJU5ZgGrcv0v9SYsO6e9HSrmBUsYdz/f09I4EkUYHeg+f32iVE+JisnPllFkyZlOVSkhQu5SOdiXihXJBZagDEL2iZasCQSBqxN9bi2cfOsXhjLWUKBCgagxzgLwStCUmxceF/ERRExnHo9Ho6I9Ewz4fw9KyxUoKobHW1vysQhK5imAtGtRMkU0oqUTjZwPaNLKUWASl0gMBU20cNWvOGCElIwtlHPzlJmf1CWc8vv1rDPDYKgUxfmAAOgtvaG9HIl4cZN/aMUTgncft9tb5R2Xg1DxTCGowo/M0DPFytKHVMUOAeLLrSO6lN+EUYnHIBLzEA6+NIO4uYyO0ZQIY25iNAuaQ6pSvI9ZXjy+ISRUzUFr1Sd+d/tF1bRpWurwaNJcupIJEshvCAV8YkO6VB7El6gF2t/FYUzq5Kp4UkWPp0Y3VQTJkhayplJbCLd5zfWzC/GGEmegoy5UnM5Kkm4v8/wA3Zy6lChfWBU1eEDtAQoddNZvS5WJSGUlnALAaVa97a8jGgqJMs2uY9OnqmIDZeWp6aKE4nOa2IUnxB6JqddXJ310gBcxUxeMwKXSnCwfMczb4HDfaK508kkh7P8ztzfseUVMwAkbozRTnCHIv1+N+TRjePzFKmkl2bwvt9S7k9YThWIknN/49I66bKEtEtIDDCG+eZxO8OPZzFZkZB74oBvzfeAZ8vCvFHRbOqjOpxKADixfUb/LMcuMFLzWCTqaECtH8yYOlVckAE2LRztVsWtxqSlOIE2GZYG2tgB1aw5noBUHIIAJ3ZmoWbn84NTVIcEKhMvZtUgF0Zffc7/j1ukcW3L1JObLtu1+7wYmvU2b82gcyJqVA34M/3iaMcMwtWjAg7XYxRW0AgFTiCJdNXT1CWhJfk1zxI4wDivaBIIyoJuXJI1Is6hpAxrlL08zEq2SoMVTLkbtzjO26PJ9oUtVJ8xtp4f7NFP3iv8fWLnY8rPtL/wDXx/yvBQxKVpdKXBD1ffmQR2vHv3ssuCIudi1KAlYIIORyHCxFn4+EDzlCzCtgYxVWIyuRBUrYVQoBRISTvOd2tbqzRHAAEkgEDxAi5D+9XYgXislQMwt1vjSulrl0yceYJHMuMPNje3GHUmbnWTqM2Zh1SCNwXty2MNHJvHLlASyd7ctDfr1jnHPhsxSoHuMz+vm+8DVqu6RwhlsVDzEk54h+Q3L05Rn+HYU5qWI/vCWZMDB472jpVAqKMiD7HrThGqkHNLSp75R3CQPLwgf8jHTSziQDHyucky5ykHR/f8k+AjiZhSVChANnNACCGLbKqL0G8apnKTbOCpFQWS+R6PqPeIDGBAUWbKCcpcvlA11dwO4jCbWCWklI4XhnKVNqCJeTucW4FzlyB8RpGGxWNWtalKYklyWB/BCdXeJUTcw3Qsy0hCEhhYWB9WvH0LG4OXiHTPSFKDstIUlQfVm1qSHAdzcmOgm7OCwS4fgb/aOVlKqacgoT3f8AE38iC/Dfvs0ZjEezKAaKUBoSxHmK+kKBJBOEqvuaGkypmISJnZul8wd2htY8/B44ngUmWgrnTCBo/wAgB4lHt1pGM1BQWf0/mDKaoTMAUEa6qJt4Ae5LZAmEuKnoJ8CWFg/zYfeKAGCFLSegB5Z+LvoYnK4gQFOHJDcmYB+tPWKlKrAFhG6KiWy1LQFKO8aMBxL/AJio45YDBSmd7nYBvSLh3cmBFGWBhSkM75DcA0clY1YfxFi+upBD+sUVLSpo2lVS5YUNC/mXv6xBM0h/V+cThEVTNWkEaa9cIjmcN5faJZoriKhhPh9ogYtGRjkej0H8LxhQS58J+HS9+R5iKqKk/QWginRJmKaeHDNy4g9XjVjxIGUkC71e9urkdzsRBdNUCY4yJ98oWbS2aulCHuA7cnJf3B5PBX6bJDmiQqzXspuZNBzaDgwDwhWFFWEZlvuPuYT4zigSoh2D1LsblgGvf1ML11Zxsi4664x0EnZKTThU44VHJ7sG3Z3PkAPG5UpEwAslYNno5F7a6lqj5bYZS06fPmIB7SqlKAcgbswPAuB6DdaI4bhspKgtLhVgAco7ZnJMVXRy1pzLc/xG0jbFTTzceFLjePsR5wSUJ0Khr+5yTfwnnttHkUEgBmfnFp36g2hNXjC23AWA8/v4ZMMvAS6+8KZQ5GtxUDXnEGhlPZ48jblZhAOEsCMrgHiD8b4krgJUDQsBU2NGuA47uI0Gyjmxi0zb882UlLcs/b2eIYbhRlLSo1SG6sD6n6QLVbPWEHfB+y/1AhNSkTE2yJ1DPfpz6Qg4jglhb5CE0CdQQAGY9GPeB09wMrOC5yf3EwrksU5Bi9hbwyu93eAVXi8CHO8EIzFqm+jk8gAOUZnCIMR2q2uc9H8Aw4ZaRoMRw0TCFlSgfCFf1UZ2ahp9YykJUpHdEGbQmypNQDOUdHYhzbUGw3PuyBOdGLxP6acooCAX1YuRV611+TQQlJkqZrnq0Lp00V8vtMQCUmwu4JzxPmSLODyIDsXw3FJUU1yqUzWd9CNv5jaXVXIVnv0gGp2OUoTMll05tqAXGWo3b8uMMOJzM4ykFyk2u2h6sK94IqEY/L8wBQzewNm+q76WYjk5LHlxBVy/9JCh0dQsTZhvf0hXMpSxUrSOupNsjGmVLS2K5OrAG5Gl2DbjplDXAzXw6RX4ifVsvcJLnn2a0yiJQCo5HaUuWapapeVh46jk1h4QSpbkKdnS6m5kAjq4vzeClqOFxCqUlIUEHJ29LH1y4NCri83LKVu4DClySfMiF9Xk3H7n4joNkl5uM6JJHklPpihAlIbXyMLyTHTJQhtfI/eN7gV5HICsyWDuAq9vyvKOzTLCQfV45U1KHCl6ZbvKM/xjjWQ0PvaA0Af3vTSOWrSidNKkHxhvQTFyEkzksDknI8SQbtwzPIAxmMdijNVmJ8Vmdx/xe3SMkJwhs49UzUzlYwAk7hl4buXiN0DRpAscMejxj0eiIklBNoglo0TLKhaLJIcsenT+0VVYOI2kjGrAr+P4g6Tw1SlZaB8tdA4f5t2MYmcAHhjL2atSig2y8HH39C8dxHAZiUKUSnwu6avShI3uPOLJqEks0YTdlrSkqCgSA5F+srwqjeFcdSY9FknfGw9l5hVIUHdpgFQ7AgqHSqNd43ogAtQbNvmBdsFS5UtRU4GKz5fSGbxiftLjylBCXClqIDaBN71ckt2iamaSBL8T8RXZlKE4pzZd1PNnUfCwHPhGNIL84GEHEEKc5wx4JjCheX4V0L2euUjYub7E7x5ykhQ0iwQiaky1B3BbgdG9jm+gdo1a/eYs4DUCgdjVmb0hnJIKRHN1SVpWpwRc2Lb+eY6tEVS1C786OBsHc0Z60jRzAjhX0/k793zDHDyMiXFVEb1BFGHhOhB57QzkSFS04iL+35g6VTpUQpXl/Pll47uiaQwLsQzrJfN2tUeprF+0XZzaC+zlpNgHbJuvf2gpKaZS5HNi5sPeN63PON1oC0YVZwsqZKSxAvwcW4MD1eAp2HFmCTZqda+Kov5wmmSU/SRA4qJiVkgl94d/aFs/hGauRD75acjuYGNIjICDkbVnKLrWTzZ/NveISeGGUp1N2IFebfT+wE2lBVhNhrv/AA8PqTaq0SzNS5VpnhHh/cR+A7x6TiETDkIYsQwBvWgOppR722jenMopwCF+0JdVLX20xzvU7vx5AWtpfKKsdw4FIAYgC5q9q01rb56arpwpLQJT1ypUwlrE3Gh892h04DNXN4YszQtwHUCzuUs1BoTaA00qwnD6w7m7XlzKjtru4LNk2m5rfiNPPV4KXqTZ2JYJDtrptByO7LbMwjmDHPx5JJsBvbP8/MKOITSAEb1JDVb+XHUaxhMAx4TkPc/Ye8HSFKEgrAIUosCHskNbxJ5hhvgjDLDIazKo7Wv6H57xDgqHjGZBShR1JTpzbzL+jxLCzDUEXzvyc1pqltOcEyl4xAVVK7JVtCG5Nbx1+8D8XLprdzbapF+p8oEqXWDvB9Ib7KUJUxJP0lObalreYAhDmakCApIyhutM1KiAthub8xtMXPySpi3dWW18yiwsdPEPKGtXOKZed8o5nZlMufUDGHSO8fB2FuO45ZR89mlRJKnJ1e8LgzWhysKxHFn100QiYrHY9Ho4Y9EGORMeiSTEGLJJBtDSXwwqKSmqVVcPQM79L15QN2uY1huaFIwrBdJ1DuLP5biY001HIsGawozWatAPppBtPQADEsXhLX7fmTVdjJW6RkWYnRs7jnnezWi0ZXIqUl+oeh6pNP5iytny1psWMYSf1BU06xiAUDmC2tyOYa3qxjK8W4IuWolIKpbljtyPMfSByrAcK7H3g+XK/cIM2RdO4G4HEZiFqZJLMCSSwAjxUBnHkyFqAYEkmzddXjaezXDlSUKKgbhZozZaAc3ztzrEyJ31q3C0TtCiSkSZOIFSlHEHFsjhz0w56FoQccnklAJ+AGjvUkuYhfemKPVgIvLJl0stJOhNtXUo8sm+0J1GLQMoxwGPRUFoaYTi6xRXiS716VFOUVBUj6D4aQVilz3E9AOuIABW9nAvwd/EQ84bNzJC0OdrjqmnT1eD6ebjHEQh2hTCSoF3SrI+Oo3v7FrZ6iWSXNCWo4YmlDRudecdMVqUxTrGcgISgOxA45Xy1tHjMSaGqg1zdzUna3rtFGBOEm8EXCcScufVm/mJhKmLDw0AFSp+ZqMtvPnFsS8TacYGWES0lSlB87N/NoV4kEqJysKMWYVarNuCx53hXPVimKIyhapScwd7/gvu+zQOifca7fgrr9bRk8QpJ+qJrxAIAZr0rXfk7HbvGJQgkmCEzpqQAS7cnHy3j4QoxvD1EZpealWT4TQ0Na+WsBz6W+OWId0W1+4KepV3fxkTu5+JhhhCZiRnBSqyqMDeo2VvvTaC5KzMS8KK2T+3m4UkKGYY7/jxtffHJ+DUFAF6AV1o5JPVUXUiMZc+xI49eUTQC4cggvTRyG7NQeUZhCgXgpU1KkZMzc/y5vCriZUCA2VIuTyLNqS9fykKalGGac3jrtlTO1pcNmFy2jkMGvcgNk+5znPCrqgAOWL2o559vSNJc0FDHMevXxAlZRLlzipIJSQL6DR7bszdru73ipKiFElze1GFUkjakESlBHd6vCurQqcO0JGQFzm1uelviPY5ylj4iQHO7ub9zAU1ZKzD6ip0CQizk2Zsrbxk9rmEapSdQf8AuT9osFK6BiipMoFiD/8AJP2j6FjFhSCkg5VgVGjVcaVb5Py1rp2JGHUG8C7Ao+yqO0YspPdc79OY9L6Z4fjeFyrcFxsaENyeBqdbhoa7VpiF4wX4bm4fiFcEQniaA8QbRdAxFogYmKGOhNH2vHniQl0k7s+UG4fhylECofRq3aMjN0F4NFEyccw4Rq+l43XDOH5ZaQFsQzquaOABSwJu9cuos32bs5zjOZ9B9+ufObX2supIp5ae6m2ebPc+Gjc7xZisSlFHzrFBnNbAUJqbW5Vh5MlyJQyc8emhfIoFzSFHujhrfhbj7RzAzxNBdBDE0pUnYjq3eNJC5c5JZADcBGlVS/tiEhiev5+0ex2EKQ6WbxUY0N6OdWN9ucKtoU2BQwjun3jSlWkSwvEQbc/jfpv4QPJSJaCpYFA7kOQ/wgm1SLV9YXmXKTLxLA8hG6KipmzxLlKVqAAohuNj5vbjeLZOJChc+J3Y3HjHQ+8C24B+EQNSI7WUt81P7Q02vN/Z1clKQCmUEs99Q7neQLncf+RjG+0OGUhYzaDI/wDt+hBECylF1BWb3hpXykhMqZL+gpAHIX9j5vCkxtCwxyJiIIwuHzkhwPrGa14dILpaYziQFN8xp+FZZaUh7k61c8tg3rGtHMZbnWB9tU47PAn+1vW55aNr6wwkcRymhHiBoSCa7jMDYv13hvLrgiwUGhFLp6pFkpV/8T6WPLhwjiOIgF6CtCWLDk7RZW0kjvFnjRMirm91CTxYN5nIH1iib7QAj/qPQiiexFQ5AG9K6xjM2oVWJPgIzlbGnrGO2f8Alfe9rc/C0RRjXAINKamxpvSx8mgf97LbON07FqsVkE8m1fXXJucDYrGKIoHpYksaUZiGgWZXnEyYb036c7hXMcHQBvU3Bfo3hT/nq3sn1+/zi/bzN8B/sZD5HzguVxMLJJHisTUPzpvzeM1VaxcgevtBknZEhZwoWoDcQD6tl4Qz4Zjs3hLgghi/U3Glv5jSmqlLmYVNfrWB9p7IlSaczpb2LKdi4OTMNPnONNhpWROYgKINR1dQNL0+t7HoqSQlbqVHHlPaqwAs+R9PfoZiJQMjM6SpntZlAANTUwU+N3yjpSAAyWfU3L5DXxgXiOGCkOU5muX0dnbcX5Vu8BVNGiagnD1vgTEunWkylYT119jeM7MwZSSQbJba4Dj8aOam0DZG0dHTfqIkOsXAItq+ulrcdIgpZWWN3A69ecUTPTgwK/mNZuzZpnmdKyewGj5tpnmLMSwinEKABBNhy05fSBcRUbQ5TJRKQSrNtPt7574RDkT6wXCIPoT6xopXGnlKSTUVCeaQbHQEP+CA1SlO2kP5VXIKTMAGIA23sPkC1nzEZ7E4lSy6j+fggtCAkMI5+oqZk9WJZimLxhFiEnY9vpFSRGqEqJsD4QwlcOz6gGjGzvosaHmPWMDOw9e0NUbNM0ZgGzHLPRQ0PEeLwz4fwnL4loY1DCt3B7a9o8gKnnCh4icZWz045oSFHR7ngBqMjmw3w+wmBABVkctd9NbilOlCS8OKWiTKuReOM2rtqbV9zEydQBnoxLufZ9IOkz3cKDV1NSwct0B3A6Wh3RKDlG+FMsFJxJPpv3/wT8BKlFSgAkHvtz9Yick42AjqZJBR3jBCJJSSkUGmpfvBMkKDgZQDWAFlvcacPeI8RmDI5u9L2oba1flAu0mKGOenhGUtYRYa58B1v4awix8wqGUeJyAzFnNNqfx1jnatlsgG/CGmyFmRjnKSMLMX3Z889Whhh8OoKZIpqDbLoCdf7wbIp1JPcELJk1dZdWenXz7R7iHB/wBVGVTBTBlEk1SDlJfkakabxadsaao9ogjFqN/pnDKk2gqVKVInJxINw2aDc23hybWe7bow+Owa5SyiYnKoafUGxELZktctWFYYxdExEwYkl4oAikXAeGHCU+I2tA882hxspIMw5ZQ8VMyS1kAZgkkHy+8CpUSoDSHlRTy0S1TSAVAEh24b91m6ZDhl5lgrLgErV2q3eg7wYsMGHKOekLMxYVMNg6j1xsIu4rxVUwZWAGUWDVJCj9u0VlSQkvGldtAzE9mkMCkPzsT9ubwLKwamCj4U7nbWmsaKmJBYXMCyqSYpOJRwp1fdrbwy1jkzFnOCHAS2Uch97nqY8JYwkHXOJXWL7ULQSAlsI4D7684rXPL0JGkWCA0YrqFlTgkdZRXFoxuYvlIBv+dGiiiRBMpCVZ/z8w84HNCqMWBFSSagpFjyV6REhJFQk9axvtCeF7LmJSCzgAkm5BGh4H5jYmYDUGgCXF9jTZwojoI7GkujOOEp0gApOYy9vQgEHfHJOJA2Ulyz/UXer7u8b9xVgbQxTMUwLbnH204DTLdBCD1tT9ra7vcevOLJOIkaRjOlOgHi3Xj+XtC/imGSFKBs9GPNhQ2LM57aQimoaAaaaogN4vy6aM7Ow/j8JZY3YDNv0BrpWOeq5fZrI0j6NsaqE+UHLLDtu1Y+GbD5aM9icOpBBd315xohYUGgKpppklQU7vrx9YhmSLxLExTFLTYxShTF4uQ8DIUUlxHkx6PJZ7wZ/l6whSyPCGqNSqw9H6Rl2qSWEGmgmIQZi8mtxu35PCKsPPKdEltxFlJeM5M8oyAtvjR8KVmS6kkUPb7k/wB4DVKKlYUw+RWpkSBMmljexLdZ9Wh1gcQE+Jkk1clVLUdnsB9njoqdKUoAAj5rXrXMmqUokvq1z5t5nTNsoZiWooKikkFi7kj0rS7QU4AvCgABeEeQECrmpSTmUgPcqVLTU6VNukZmagf3CChJmlIZCuFlRGZxFJFFpUdksoa6AGtbnnyjVNacgseYjbsKhJClJUByI3a23dXgCZjlZqk66Ns9T05Xipqpr5+0EA2fPrr1gLHY4Cqie9x5UN4DnzwPquTBdLSTJzkWSMz1fjaL+ASv1M6zUJOUVoXBfu3yi2zpX7mYVKs0EV8kSCinRd3JVyIsM7OLi92h3NUUtUAPWo577w9X3WCbCNKeSlKbbuuvGOSAo1IYbWI5xKVKVcxKkJFoo4jgJc5IRMclNQTcbsXtuPrGFVTIqU4SWVofvGYR2C+0SOY0Pt5iMHxLArlKIUKPRQDD+OkcwqWpBZQg0TkTLpI8NPCA0rIsW6RUgHOLJWpP0loPmY5S0KSavkA3fX/xjASglQVzhrMr5k6QqUbvgA3vr7R1EqiAPjJJOyEFvUp9I8SXJ3e5iEoRgSl/qJJO5KfuR6CDZHDAGWTayTqp7nYfxEKK2YhusvzFkJp8QVLWFEDLi/1Fn8Ejg5AjmLQFe87Dyiie7cRvMImsleWl2zGZ3/EKMQkBRAo3f5wSgkh4U1CUoWUgM0VoS5beLEtGKE4i0ey0fm0Q94nD3H4tF+EwqlqYaipNg9voY9nYZxayAVLLBrvyceORAzjRycqACLFT83JBJA0o3Yt18EJkMtZc/aLGdN2kVSZKcKMyX1Vm7b8tW84cYeaxT/UGA5Jeg7a/K8OqKsAVa9r7j+RHMVVLNpyVKDd4hnuMjcZtex+bQxEnKQsVBam+tG7f90OUKQbpyjJFW7jI79zb4iZuW/8ANSb8gQfKKzKhKMs4tMqApBSL8uQ9Wy584q4lPSoEk+Jzvdi7V1qPnyVLIIzgCTLUg5WYeXX445xOISM0yY5SCAQA97GptSvMxztStUxeER9F2VJk08kTlX3235F2DtvbhCTiuLSotLcJ+bs1o9JllN1Zx7aFUiYcEr6R6u3tugBRjcQuUXMdMo7GIxCJ7JYzBhnw/gcyaxAZOqiwHO9+0WQha/pEZ1E6TTt2i77gxL7mHywaNLMwjyDJ1JC21I+LsAadRGMyjVKAU7wxkbdlVSijCyTYPq51bV+FrbjCGbhkS7B9g4vuSfkHgcLUvWGq6eVTFwmwyDhyd5PsA54BzFc3jRAAAZtAWHfUxqmUdDAE6tlP3pbnccvHfwENOGcSLBRyqU1Aa5Ru27mNUVSpKSlnOjwPM2NK2hNQsqZJHeCbGzcdX5WbOEfE+JzJy1KWskmnIDYbWEWJK2KrwMlKJCVS5ICRuG5/UvrASpjtyjwEQqYSRwjmapO7+sea0Rj7xI1f1hjheKKAL1YUcneIxTE2SoiNUIpluqbKBI5jzZniSJSp0xkgqCqt+0Xf+lvKKoSpVhdUa1M6TLeYphLOm7l/y0G/0jX8FkIkoTJKrnMTS5IG9KBIHfWg6GgUJQMs5li+9tI51MxM2YZvgOA/k8dBzOnS870qlxXX0MMD34LK2tHJGcPmPSkXlYr4oxmKD2MV4maiWM6z4uVSbWe8ZFaJTqXFpswqSCDCcYw1dQYkuCxqf6QCPPeFTu73e8KZoxKxAMeHDiTEJmDw5qqUkn+klB8ksnuBGZkyjpEJqalNgrzv+fWODB4ZLFMsD/1CT84oaaSRd/OCZO0KxJdJv/1+8XGdLTRKMpAZ6WD6s4PnF0oloHcTFJs6onKadMxbg/wLN5Qsx/ESk0AINHUaHW48IPpCydN7RRAcNHTUdCKWWmYsJViHEDezl7jeW5mAZ3EQWzAp61HYj+YwEo6XhgaxIYKBSNHYjz19YDnArLJBdg3Py6xonuwJPPamwyHp0YKw3BZpPiQUgG6yED/3X3o9o1CJix3QYFE6nlq/qLFtxc6aBz6cIdI4LLd1KBGYq8NBqWL1Oug6xpKoZn95bl194wrdvSHP7aW5d3VYX4B3F945R2cUj3Wb8egdz1/iDAhMsMkQmVPm1C8c0knrkAOQ+8SkTAE5lkkOWV8yPl2hRtBZUoIEdl+mZAlS11BDacGax830fg0Dy+Ly0Gigod3D3Y3Eep5s2VYC3GPbTpaOsOMzRi1IB8H1Lb7bsrQx4dxZEzwoOQ0dKqpVpRQ15EQ1l1iSwVbnHJVGyZyHUnvpDlxmBy+xexMFrWXKXI96lA96PzFrWDkwWTZoWJGFiOHTcNc+UL8eXD5ncl9Xavf3hCbaE1T4N8dj+mqNDGcR9Nt7a5deUZziGNWCqXZPeBpUtJAVDLaFXNStckAAcrtz3HyhaDBEJwY9Ho9H1aUhCk5kyZaeYQhNm+IJowa1aR0c6kkJZSEgPHIz5s9EzAuao8MSjpuKv4i+bhczjQh6oJtQEEhzp5tVnjJgRAiZpTccs835ZdHhFUzClCRUBLAOUJo5e7sBpltcxRaAQUxtJqWmg6g7zp1nnujO8c4GFTEzJdQoil8po42a5Db8q87OlKkOB9MfSNnVcvaOEzD/AFU79QNW0Nja17tZoyWMkBBym+v8/OLy14g8D1chMlWAm/X8xVLmkORT8p9+0WKQc4xRNUhym3VvvzAjyUtQin5beJJ3RCUswULdZb+USmYcgjZVjoYqFgiLzKZSFDccjoetYpi8D5Zwx4ZwibPcS0nmo0SG3UbXtekWQhUwskPGdRUyqZDzFMTkNT4Z/G8iNVgcIjDIMvMVFTFSgKeGzD3ktzFb8gzkyRKGdzHO1NTMqlAswGQ9+F7a/eKpjFXoHv2GvpaImAEWjSnJBY5HO/v0YukicAQkvWxsKHlTtEoqJ8vK/XWsGCbKZipr9Xfk1rxKfiFAf609KGrlQAV03a2uu8em7RWlNyH3DONpEifULaUk4f8AI2Db73PgICnYySnxLQuY7eJ3FbXdtusLxXImKcgvxMH1GwquWkKMxOHeASL5XYZm2jERXN4mkJzBDJLh32NQ7aPamkaDaCHbCXgVf6fnCXjK0t455HfA87igLeHvu/QRY1qNHjIbDnDM566QRLmGZRCatf5MWtbeIRMnzFMlIv5xK6WhkJ70xSlXdmZ/HrfDRPDksFLID0ZLnxa9ug0g2l2SEF6hT8j1lu9YLqa1U+UBJRgTyGJ9S5vfN8zrF6eHymACEtzAA1vvDA7NplD6YX9pUSg4mK8yX4Nl52iqdw5KQVBCW1GUeegt1jCfsuUgYkhwIGm11UC3aqvuJHtHkTR8IoHGWgTs5AcX3gZKEJyDQHMmTFnvqJ4uT6n4iUmX+64cs9OpFm6DlFmjFanNuuucUzVi+29zUWSLaVbyo1SoFxGwlYAFWL7tOZ38MuZeFOP4glBc1JNhoNzv0H8kKfPYlKc4c0WzwpKZk1wjhmd54AeZytonnY1apjZjUgUtW3bbtC/CCMSrmOiE9aJgkSu6l7AZX14vo774FWskOU03A1+sXAALAwOuYtScSk238fmLJ8soLfmwHkT5xVJxB42nSzIXh63AeRvxMabhOPzJQmYbC4VUBsoD9L/j7yKzAcC7h7de0BVuw+2R+4kMFYXKdCx99TxuS7mI8Wn5pKik1Cs6S1hQKANtBbY7R6sZS0nw8/4iuxMcqVNSmxZwf+uZ8lZ+u7JTJmapvvFAGsItMmGYcSs98RiYzjseiY3k72+QFEjDubVmFVBZqBug2g1W0Zq7lI68IRf+OSUhjPJ5IA8bmJ4X23lr96WEHmrv72R7sXMUVtGYnJD8j8NBNJ+mqeZdVThPFFvMKAHkIIm8Xlkv+mNaMl67FnHSsWTtAHNJvfnFpmwpmH/dDAgF3DWcOASGJccOURw3FEFykEaZSwrXYNvVh0gSsrZZTgAIhzsTYNT2wn40ECwLkuMi3hkH8oR+036SmAH+oQCDvm0JFi4IAtSAJJILjLWOg2ilC0mXMYrFk6cgSN7WfXxjOYaS5Duxr00fzgtamyhFTSMZAVlnyGXvDHDyAjcgsa/PlGClYoZy5QpwQkEgsb5c2APnDLCSUrDMSDcEP3DaxeVTKmKsW49GMKnbEunSykYgdCdfFPvfnB2D4ThwrNkMxegUrwu1yBc8qv5w1l0iEDvF/QRyFXtSbOW6QEf9bk+J92HPWCMbxEBkLnJSPdCEMWtRKUUSQd2jVVRKlixHhAdPs6fNmOmWSo6qs54lVznxgBWMlgAjMXqCQlzVt9+cC/6hLyYw7/8AHKrDiUtDHcTy1A1+8XSpxDEUB3P2avM0ESifMmGwYcc4xqKClp0gY8a2c4WCRbeXfPTO9xFXFeITAkqSrKnYAOH2LOK1d9DWJq56gAlOse2RRSlrUtYfCH33cC+jXfdbfGWTNJc6351YP+bwAUi0PEzVEKIzH4Hp8w24XPSpLEeIVbQ2rTTceUYKlnGHyhpKrR+1UAwUL3yzZ23ZOMt2QEMJWFTMlLlgEP4nBdlCyikh20Jc0baDP2qSQUm/H2hB/q85CVCYgYDmQLgv9QcsWO8DS+UL+HcHmiZ4gBL1Lghrhtz070eLIkFawkjJnjKdXCTKKkK+pwBruy0bjnxjW8PkJSkBNats5BYvfnS3W8dJRy0pl4tYVSEBZ7U56Pp6euftF06YHqCTzampvrWCSEawZiWevbrSKMZNN2CkitD3frWMVzG0cQQJJUATaJSZgyZjq+z6ki2z+sECZ/RKlQmr8IVhB3faBACl6Ha9dez25dTCYQAoAs3XXTRybNGXLvWlu4+I2LFm9R4loslLqcdfb1eFmImoTQHMTdlWGooKanelxAsyehILF4YyKKfNIBGEaOM2D65nq8ZjGqJWXHLy0hcjKOgqD320FhyEG8KkhYqKpUGa7a9WJB7xjNKgpk69esMqBEqZKxzbYDY8NX4JJB4PD8JAzDKwzZmLUVqz2Ln8aMptOtCMSrGDqPacifUdnJukOXO8k5D/APpzpbMiM3xRbzCbv5dByjaSO6BC3aSyZ6lG/WXL1zffFErFqSwBptGipaTnAsqrmy2ANhBg42sBIoQE5SCLkkl6VesZ9gC774J/1NSSkpAsljbMl3PBxuhbMW5J3jcBg0LVrK1FR1iMeisej0THImKwRhcOVqAb6fxGa1MIKp5JmKuLanJgPSNEJdEjQAVzJam9bRMmQQMS7R7aG0EKmdlJYi1wC5LM2Q3ePrF0uQhQbMHd/CQ/LYd69YMFOlf1MYSKr58g/wBJ0+l97XvyaL/8mz1/UrQVF2Liz60jE7OP9pEME/qkBX9dCibXBGhByLRP/IJjFih9KLJ50Skk+UU/0udm48z9oLV+r6IJLJX4hHq62ilHs0s0K5YayT+oktzdD+Qi42fO4QGr9SUqw2FeEWH0Zf8AbGfaL0cHmJoFSxzBVXyS4jcSalIZOGFpr9mLOKZ2h8Eh/M+0UcQ4HilkBK0ZbMFG/RqiKftp6x/ULxt/rGzpV6ZBT4XJ5vu0dtYBkezWU/6i6190fVVa9NYt+zV/cRFP9ZQATLQSd5Lc8n43eD0YNAtpoD4nNNg1r831jWVSIll84zrdqVFUkJLAbgGHjcv08FycKpgwIAtXoTQWpvDBNFMUMTNzgIImKtz+0QVgFmhTmBoQVBjezHb6RSds+YsMoeoginmTZKsUuxIbw3F9OgRaFqvZ3IolyAKFCh4mLiopTR6fWElRTzEqwJvu0jo6GrkgFdR3WYKs4Yv4seD+cV4TBJQpQD+IMHFQO17/AMRjLkrnXJZveC59bT0JUhCcYWGcqAASdxDnfchOVsjDHASf06hQc3B1bRvvzhminuFqLkcGjlZ20RgVKloISc7v4g6etrPDoT0K/wCopIFnBDi1qvXUqGgeCwU5EwqaYbpT6e+nl7xAyxKUwmOFFw9PJwxPJ+jxtT1KJBwnI9cvCCpc2et14bDNrsd7A4gOLNvLwWUBQDkdiN+Vt/KGPaIV9JEFS6mWvMseLi/oDFeJxSJYZI8X7akm/Wr7fSMFzpct8vCCZlYMACTn1m4HTQk/XJIJftQNUMH8rv6CF65yphc+AhXM7x666zzj2LxiZaXUSwsE6lQc1qdamrMe+E6cJd9dI1paRdQSE2AzJGXh6tlrGUx/FZkwkEkJtlFu+55mF6pil3UYdyqdEiyBffqfHTkGEVYaec45muxr94yIATB0uYqZNGjkeb2PnFs7ClSvD0b8vES8RDNFqzskqx4mH4h/wnh4lpLu+u7ln6W9IYyacJ76s45usrlTkiSiyXe5z5+QtpnnEuMumU6EupSgFNRwxYjk9h3gWtbEl7P8fzDXYWMIWUDEQwA3BQuedgD5RlFTKly/SMgm1oJVNJUXLxVFoxjhiYiPR6PR2Ij0ej0eicpTERChGkpQBDw3wjBIIsSdh9iddYqmalKr5xvNop8yU6D3CTYE33Fsj7QTKmF6gZX5di4D7Rr+6QM/mBP9GqFAhIPOzeT2+2cFJxgHwvzdX1PLeNBXShoYx/8AHq1X9yR1/wBYsRjwKsquu7/8vvFk7Ql5Xiq/01WBLukjS/48ovTxVAoQD1CexYN+eUEJrJRyPXjC2bsaslXUk+Bf2J+IJlcXDAPlHVh5CNxPQdYAXs+YkuUHyPyIJRiAqmcV/wBqh1oQ0XExJyMYrkLQHKT4uIuKSagpU+4DdCS3RnflFr5RmEtmD5/F/NmiidJymvhFndwNhdiBEEb4ulWLK/hFSEkLBNjY3fZzzpGtMwnJfroxvKwkt10IMUvIFFRdt2HMaVhjMUUPiMPKYJWkKSLdCIy1ghyyX2IJ1JPeKhRZ8o2wOq+UEKSmYGudHNWvQxRcuXM+oeMVmImFOEHPrrlCbHSjLWoqDfEUjTmS9En6mEdRNRTkvvgan2XU1SuyToMybADwPrrGex3F15soZtXADjYAaMzQEqpWsOLQxTsuRTTAlXebN3APq/I2fyhd/ijcUpy/CIxYkuTBgmpCSlKQARcdZ83eHnCuN52lzTyCjUdFPYHy+YKTU/2zA4hVM2an/dpiQscbHkbEK52O8QeoLlqNSwFns1mrq6fwxTEqQ5TlpqI3CJdeUJmMFOxIABe7khrm3C/iIqnYkA+MpAcm+tLERrIqkLS5zgfaGyp1NNKUgsMjpr9uZtFstYLkEKobNq3MgGluQghM0KLA9coXTKZctGJSSMtC2uZbX5hD7RzSpSDWxrzzF+hZoAmqJmqfhDunlhFJLKRm/m7ewEKG1isWYs8NeDcLK/GaJFn1O/QfSJTLVMOFOWpiVVEumSZi/q/tTvOhPAZ8WtGjlYLIKsCfwjd9fvaGSZYSI5szzNUTn1n16ZwWs+GgAFBVkgM2nq9TGojAnj5XPn0N8CzUOmop4iLmrDxE7/MjrCvaEpSmUNOviOo/TlaiTjllnU2YtY2Ay3ltzjdGMxaUhXhdr15xgjE3eguqEoL/AKTkcYoi8DRyJisej0THYiPR6PRMeBj0eBaOlRu9Y80SVElybxZJnEKSXNPSKqSCCI1kz1ImJWTl7QxlcQcKBFcpPfWBjJuOcOpe0gUqBFwknx1+0DTcUpSMr0oodnp0+wjVMsJVigGbWTJsrsibWI8Hty3chrHZfEVEsWrRwKuaA/m0QZCQIvL2rOUpi17WFwTZ+s4lPnHOo/8A9F32cP6R5KAwHAR6bULExSyf71Z7rfECHEKpVmc9zc/LyjXAIBVULIF955k5/aDsJxmaguFn5uwLCsWClp+lR84zUiTOtNlpOejaZOGPlGm4D7RJX4ZgKVUZSSoBW4YKDHq4LwZLrmYTfOE1RsSYoKXTFwP7T8Eg3fIWLZEm0O0ISapDnWvlSlR00uwqxSzhQhCtSxnpwv8APv4OY7i8IlVSHSfIEf35eohvMlInDFDjZ9cUjsyb/HXn4GBp6wUlC6bM5pYHcVgdRSUlKocof6hFuBygAijGnrWLSwGDRlMVvMBcXnJXmyNmsbVbRugUBHPbXkmbMKk6dGDNj7TTTTilbMqxLcXvuGYubO5a0ZafwklQJUyNSbgX1vf5QmTUMGa8P52yu1WFY+5v3DPrwhTiJJQojyPygpCgoPCOokKkzCk+Bj0pBPTVvz8eJNg8UQXUEP8AmNpwZH6so5g60C5NSNuxGujCJlqxy1yjoHHLd1xi9WkyZ8msRcFWFWX1Nm44eTAnOM57Syimcb5aNSgcOz/l4HpmwtrDDbGMzsRLpaxa3LwirhxmEEIozMdi5v1DxdQAUDr17RhJWpUhaSwTbPJ3yO9w9tbARqJvCUzUuWvVugr2ZngqXL7YjHZQ139eucKaiqNIFJkAGWS7Ku2hZiL5ZEtdJcxLA8EkI0zEEkFT06ACpZt+kFCili6nPXCFKtr1RYSwE30F9NVEt6Eb4b4bh4yktR6FSmqxDJavLtaC0ShYJHlCuZVLUouS5z1PiTFisGEuDlIuWY+jFv4EHS6JSh3rRmiYpagz7usoG/TTUsCQ3iNXrqFXqebxY0aN8GmmWU5nk326ERnSQTfk6Up+EijD3dfvcQDU0zWOUeQZkhQ8Wuff105awj47gkrS6Upc+J7FLVUClNnvyaEEynVIU4LiOzkbSRXShKWkBQsD6/VyGtzxMZHLWlYu8CNdhHlpIvHgXjy0lJYxGJikdiImPR6JjkTER0REeiQl1akQ8aCWXaC8LhlOXBAYgnSoZ+lYyWtLWMH0tLNCyFJIDEHxDPy3+cVGQpLFrX6u7fLzi4UFO0DLlLklOIMb57xf7QTwzCPNTQsCCOeo/OUUWolLDMxvTSpSJ2NZ7qb8CMx1vDNHuIS/ElCQ5awrU1/O0RL7rlR6Fo1rAJhly5SbkO3/AGv/AD4CA8RJyKykgkXbfbnGqFYg8A1EjsZhlkuRnz3RWDFoxBaCcHLWpXhLNUkm3OM5hSBeDKSXOmTHllm3nL5jZYecuSiUo+Jw5AoWbY0YtYivKM6evXKVhP07oN2j+nJFXKxoJExmJ0JbV78HcF+MaDh2PROBIKSS5UBQEs/iAcgmpcHdtTHS0dbiT3D4HTry9o+d19FPoZuGYHGQILjwPl3SPgQPiJablBBc2BP0by+8GmplqLqTeJk7RnI7oU48Aet/xA2JWSDlS2jv9wK9N6RSbVOGQG46xb95MUbq9OuuMKsaopQ7VCkhTu4Bt6/MQpnFSRbxjekTLmLOI6Ep3E6g+HWhqw84L+FDl6WG7AhTj+YBVITMLAAn19PtDyTXzqZGIqUkZcByCgbakAhtLtEcXwMLynxJJrlJS3mWNLa2iEUxvhtz+9o0nbUJw9qAoa4bHdcMoljZyRyEWTODEJSE0Gr1tTSj3/tG0uROYhRgOdWUZWDKQTe9yDyci13yGbG7MXPB0ZCkSwCkqGYEgggnxJVvQkcu0YIp5kuYF56eEGVO0qefSzJP0s6knvE473Ft44ORlhJizinB0FWYjMHIDkBmCfeBZzWxgwUMsLxQpVtuoXJEpJZgMt98iNLbjzBzolSEyqpSEuHfKSroHqO28ES5KUaCFVRUzJpCSokDedW8ni4YstQ2Ac1Jc9KfmutiArhEoUEWYFxlZuPF/wAZaDrxzFiXe7l6HoCNj9rHwViEaGVgU7cvLi3n/MEJmEJzCxqBYgXY7UcQ2pUBMvHmT7R6RLBVhIvruOnLcd/CB8RPS7KVejJKvQg60i0yal8KlWMNEyGDgR2TgznSULLBwwvQPZ48JNxhVYRjNqClJKg3PLz/AB4aQRivCKipNx3LVJO9G0YtGVYUhF83gWalUxIw3G7hvsBvzfjC/GTQVEEHw5VZgaAm5HK/pCGtUMCn0g7Y0pRnywlu8+Y049XfOM3xLiySWRLAZW2V+ZY39IWBGK8dKqcmSAgOVA6hg24AZ8CRlCefNzKKmqY2Slg0BTpnaLKyM4JxPD8qAp60cdQ4bf8AO2SJ2JTQdUbOMqUJj7n5kPb26sFG0LY7ljzxOEwfM4LPArJmvqMiqC1aXMeZQNwfKKCbIMsKStJPBQsPPM+0el8ImkE/prpplLmnSKlRdgIJTLR2ZmKWlhxF+iQP4iP+WTq+A92HasQpaU52i0mRMnqaWyjuBH36aDsASkMsgDQAufIPGfZpWt4M/dTZEgpSHI3X1uM8+VtDpDvhWHSpWhHpWjA13szUhtJlBADdPHG1tXMmlRU725sm3DTkbeEErweVQvlANGZjUga7W3Aa7RoqWl8oyl1Cimxv8dfL74XcUlCV/qUKWDZWNT7tRyAP4YUVlMpMzu5K6MdpsPass039X65dma5uwPhkeI4xlZ8wqUVHWsWSAkMIDnzFTZhmK1iBETGZDMYOw2K/SVlyg2d/M28owXL7QO8NJFWaVfZhIOTvnk/4b7xPGcYmTQxLE3aj6ADYN8olFOlBxRE7as6fLEoW3trw+++PcFxBlzApJYu1LF9CNRT0i6lqR3k2MD09PKn/ANKaHSbNxP4GdiGjY4TimYOlRCtQajcA7il/sXbSKwTE96xjk67Y6pEwgXTmDq2/nodCediZU5KwadQCH3fmPl0rBLgwqUhaDf2668onLlOQCnMlQqDy2IAYttvYxCmItF0qwlyWbXp36vAM3BCW5SVKD2KQFNe6qenYWgVlJSWv5BoaAy5ixjZG895QPhc+rcTnAGK4skEuFhw7+Edh4W5ecZJnrAbAfSCplDLUXE5PgF5HRtG3WiMvjoB9whhuRUDdN4zVVzQLJs+94Jl7IpFllTC7F3SwFndiSfA8eUWyuNVJKVE1IzLJSWNGCQFb8qRaZVzEi6Lc+hFaXZNNPUUonkKF3CPFmd972YRpUYsKZZJyrQkkJNQbFizOMzjod4KlzxOTxOnpCmpoVU0wpA+ksFNY6gHnr6O0ZTj2OmYdeVQBdiFOfGCDlUWPSmlYwn1ExC8AYcYO2fQ0s2QJ6iSHKcOTEC++2WTO+6Fkn2hWT40pO7Bj8/SMf3UwbjBSNmUxsHB4F/f8c4ZTMdmIS9RQAgDUg8jY+XeL/u5bYgbRX/R6lK+yKbgkO+e7V2d4ZYDHJMtiQ6XtWmygK0vDWk2igpwG4Hn5QBNpp1Me+kt7HgfHVvG4iyWpIB8KWNQ9AO53+naCUzpIdUaCqB7vweuvGL0YkZXyl2+Hd2vRusaCrQkFrmBaiehTJHi4+IoOIUSzKJLAltCRq7AU5DeFlRPVMU6svaKoAIcHkPAjx9ToIExGJypUogFkjmLpcA/FQd4U7QWFBKN8dR+nJRlzZk/RI8fLlo3CMhi1pUolinu4+7RggKSGgqpXKmLKmI9R/Hj4RHALaYHP8xM0OgxSgWEVCST+fxGlmYRE2UU5gD7w090WJ2YNWAk4krxCOindlOkdkuxtztkOObOHZ7sWjP4vALExScpoSAWoR8PmGrBiVjC5jnp0gqnFKdSW4jT0184nJwEwgUbq0aBIVf7wIZypZwEZcU/MNTxcZiElrggk6aUbURp+9ms4THk7EpSsoVNJz01D731DfzEpuMUoMTfmTqR36tpGKq1ZMHStgSJaQxuOAYabvI6coCxOIABJJeobnsWtGLrmFjBhRT0qCpIvk3Hcd3A/mExPWCISkveD+G8VmSjQunVJJZtekXQtUv6YpNkongdoLjXUCPoKcYmdLExJdwK2NaF9lc7UNGaGsucJkvEM9eBjl5tGqlndmcsxuI0P3GYOrvA08BiCAUkEFJFC5Jb+NKNaLLlpWnCrKIkTlypgmILHoXG4674Q4v2cQpyhZSb1DgDm229OkJZ8qZJNrp9Y7KjqKWtQMZwTL/8AU+BuOT+cB/5JlBzEMDUh2G97gga7RkO0Ue6OvuIIellBph156XIbNKrNuygmZwlKpiluAC6gA5LvQO1LxYU87CEiKHalAZpmqBAzthNx42fUQFJ4GsG4I9etR0gg000iFiNp0qFFnI5fOm/WDcHw9KRlfxUeg/q06E23iTSAq7zn7xCdrzES/wCnhSX3ZjJ3ye5bLLlAmHCkEbPWu1oEK8C2OkOxTfuacqRbEC/sHHE39YvTj/01gJLnRvPtEy5y0EqBtxjOqoZE8JlKACiP7RbJ7gt8HfDWRxT4SHH4em1LPBCdp27wgCb+k1Yv6Uy/EH38fi8HyMcJhY1IDXZYfRxVQ5VtpB0urkzGv5wiqdjV1KD3CwzYOB4Xbn7wHi8KTXK72prXYkk03N9Y1mJ1gOnmDJ7c+viFk7DhwK0NRQjvShvrAS1sCSIcyZQKglJ87euV+APxF+CkoQoLV+567BnDWI584Xr/AKhAUWGv8R0dM9OhSpcsrWzpawAbe3jYOdwvDrEYpKfGLEe6aciOTM3OHiAlCRHCzVrmLIZr/c/LwLPn4fFIEqaKgkoWCyk92ZjYi2oa0eWJc0MbGKSu3pldonLUaH5caHPe+cI8R7PLkOoELHhy03LOoaBzoTCyqplyw5+nUx1Ox9pSpyykBphbCDcPz4Zs0IlTTmd3bXU84yCbNBKpxEzEC7a6nj17x2ViCFZnqC467+gjxQ4aLInlKsZv11aG+H9oMuh5kMD9K+cWlTJ0vIg84pVydn1P1IUDvS3sbeUMJfEyvxCrhxTbQaPWxHnBH+oNYht8A/8Ajy1AmUcQY4We+T2OR0Z/S8dGJUzgtcaMS/Icx5RnMrwLA39I3pf0/PmALUkYTkCS+nV72yaKuJYlSHDX3G+nKhHlABX2qiSbR0KKdNHIQyAFa2zLsx9PK0IMSi+/119B6xsgwuqZZuTn86+gfx4QHG0LY03CMfmSRYpB5ln/ADzgVMvBNG4w8n1X7mhXfvJFgee+3Xi7n/B5xapIpQsXKTf4a35Q/wCzcXj50J+BXct/APmPmC8NhyEgAONzetY0CABGcxbqJMfNiur6wmbSOvKy4VrFn+INK6NyI2+cVwCNv3K7X0bmN0cWv7dufT7R4CKqWDccvD8faK4tGUSTERZLguI3vsHLCkzJZL2VkJ0Y5mPkYI2et5qknUe38wJ+o5Al0suckGxIL6YmYbyHBbnm5hrMkB1ctOpB10L9obERyqlqSQ3XXrCqcoDwlQA0N6MNfI/eMVpGUGylqfG14BxuHmAFcs5tWHQuQCOTt17LqqSpBExNt7dfxHQbLrZU2WaacAdU4m8nL+F2PM3W4LipzEKue9hYnaIlVJSO9fjE1WzUTVkygEncB4lt3DyeHmFny5mjF3BF32cGxBsR84ORNQvIwhn0s+SMRSQNXy9fg87ROdhWJUS4zM9HB0zEM9wx+UaFN4yTMdNhlpv5erwBjMHmBN1NT5t+fSF9XJJTiGY9Y6DY9amXN7JX0qsHyBa3mbHnfWMoo6m5+kDDhBqiblWZhpw3iBKgFAa1/iBp0kAOIe7O2kpcwIWBrf8AH5ifFsa0xQFwqp7qp2pFZMp0uYvtKv7OaUJzBufE28LecHcL4rMoFgLSW8RvzBa9BY6wQicZRZ7ag7oV1FCK2WSUjHmlaSzqA1axdmdsQOcOEoRMSGmZVNZZ5s4XlGxrt5wzQUzQQdOMcrOTMpVJUljiuO7cXOjkZjx3s4gafwxVc5cFvEkggcqWcHoYyNHLWMKdD1zg2XtmplTCpZckMAXytlk2WXnvg+Vh0lj7zUSFV77C/OHNFKR2b5tYQLLRiWVqFzfrrnBc5EtwnKC/J22elINUEZECDBLs8dw0kJOXKoJI92mtGFKhntzjJVJLmgoNvaFlTJVKWJ0osoXH3jF+1HBP8OsFNZa/EgiobV1bg0bZjrHM1EhVPNMtXhD2mnpqpOMWUCyk7jvvkDoDlkMjCEiM4kho4Y9FTDT2dxQRNAV7qiBWwOh+kD1KMSXGkN9j1XYzsBNle+h+IfYgurIwBCktT4nIp1BgdEg4cQhpO2sBNwKADXG8EFj4l7b3PF6eMFJmqb3QS306RbsigRmmtRPUlJ3P43fyIbdxgSdISzEOGr82G1bxCVKF43myZSgUkONSPNgeefG0K+IywCkJFk1Hc1gmSokEmEm0JSEqQiWMhl4m/wB4c+y+EyklQd2ccgbdSW8oJpUdrNfQe8KtqLNLS4HZaiPADjvJ0jXmUEsHqxBPo7CmmUC3aHIBjilLx5Dw+Pk6+MDKlKX4gJgBaz7N+2NBKX/ifKNk9wMW68Y+Z5Y5947LCWeOtSPPHsJZ45Ho9HWj0S0WS5BVb7+gipWBG0unXMy+/oI3/sNJyTMx94y1W08IL9CR5kxlSTP/AMgEZXgv9QUyRsoheZKPU5ej3yL+JuMnKV4Swvmb0DWNQS1qCOokSzNe7ARwkumMybbK3XlrAiMMlqhy7Xv0OnblBSZMsD6YbijQBBcrDpRUPsxZhrQVqYsaaS+54FmUiT14eXHwhB7UcJp+rKFGdQG1yQNq/wAs5hDtGhEheJGR6eGOzq9RBp5yu8MiTmP8ee5rnK0ZUT5hoHYW0aFmFAvDft6hQwh2HpGj4fx5QCQs5mDE3pq+979YKk1ik91WUL6vYyJhxymezgWD6kdM7lmtD+VKlzElUtXh/abjV0272bbWGMtSJodBjmqlE+nX2c5LbjofG7+vPSEXtDwFRJmIHiZylr7kc7uPLUACfTGWcSRb2/Htyh3QbSTUJCJpZQsD/lwJ/wAuP92rG6soKEHaBsxDAEpUDuieJm5lZjc36797xCE4Q0aVE4zV9ocznz/OcEYDFlJANXIGzVvQXjObLBDwZRVhlqCDcEgbmvnYZxLHY4zMpszgDZiT65o9LllLgl+vxEVVUmZhmS04c7DgS3oq8X4Piq0Fwo/9Nm08I1e9h5xICk/SWv8AMeMyXOtOGIYNcwQk3fN7esangvFkTlKl2XcIJAfmgnVvhJfaH2zKtJHZzLP7whq5YpphwvgGR+7dfDJSmSAQLF9PPnDlSSnSJRNBiqU5VmKRkIAodG9axinFixaRsoJKcJzi3iWRaP0ZtULrzSQPeTzs+9oy2ihE1CQrOFChMppnaS+RGhHWW7lHz3ivDFyFFKqh6KAoRv8AxHNLQUKwmHcmYJ0oTE+PDnu4QAYrEmGPC5QK0pAd1AO7XLPazxhNciGlFgQvEASxuX9co1k0j9QrauZbGhZyNGubdH5Qz7NCEYTpHLdvNmzTMRmpj8DwBy4gQB/hiaqDOCT/AMrOe8ByU9qsqa2+G9asU0kSsXeyw7gPZvTe9oGmpIJbWwOuztTXTeJmyEvHqTaEwIAL3t66Zm1918yYrP6aS6lJzHUVbTpAJxEsBaOklGVLSVLWCo5ae7tz03ZRpfZnDkOWL+dSGDbnbq+kP6NCQgFMfNttzZkyaRNN38ru3IdZwwxU0g7Dlcv6mpP8R0EtAlJfXX7RlSUwUABn7W6/NoE/WewPZJIpTSkU/c8IcGmRrGHwGESsOp9e4/v6xw82YUlhHWUNHLnoxrf7j+cuPhFmJ4cEpCXr/P2+kVTOJOLSNJ2z0JQJQNx9/t6tC79E+UE4hCjsFX4ddfiK8sS8Y4Yvw8kl9vIdztFFKAgmRJKn3ennuEfQ/Y9LJWApLhNw5bShVp4rPHqABU48RF/1Djl0krUBTFr8X36a+DPE5yQxJoC551J+8ddIQEU6Xz1jnaQ4irDv+IGQxKWUQKBjrq/LzjwuzGGJBAvBq6AmhrpcDv3jbK5vGKkOGivEMVM2gIUFNajctG1o0C1xdY5feEk5ARMId+Hr/OmsZz2owSkqH6YKga05kuTpceTRzdWkpnOvLTrfHTbJmImUIElysHvB7jcR/wAW13vGYnSym9zp94zSQrKNJqFyyMWZvF/DeJzJCs0tRSdnLHrFwSC6bGMFJStGCYkKTuPVjxF4+gcA4zLxKQlTJmfs3NHKDd6WFeUMZFYFnDMsfQ9bo57aOyVSEmdTuUag5p5/5J4tbVsyL7Qey6Zhzy2z+QXzHPy73NKijJdUvy665Rrs3bQcS6p20VqOCt43HPe+QwuKwi5bhaSkuxBEL8Qdo6Ey1dmJmhyOhHA8fiKAWic4oDhMcePRD2aOpMeMWSWiWcuCCxpXmP7RDWaLKUcQUD1lGp4P7TsAjEEq2X8Q5q/cn1pq0MKXac2ScK+8n1HI/EDzqFChjQWVuOSh/wCvMcbHONEMSlQIoXF6N2P3hwmukTUulzC+dNmUyimaggjTr4fhvgGfOCSM6kpYZWLEaFurgHy7BTqhKj3iBwgEidP76EkjeAffxgiYhK0B0pWit60GxH5XvGR7OaneIoO2p5hzSrdl5g6bntCTE+zMtRJQtSNkqD+Re3nAi6Uj6D5/f8Q1lbQf/eT4pIO7Q6+MF8A4N+krMsbgVuGd3ahqW7xgmkmFYUdLwdM2vTiUqVLyIYnVicm4Xc7i3Jp/gwcyiRlDV3VexuGzK10tBmBSklJsb+XWUJRNQiakpcgc/AWZrsDfkdQr4rjEStGYlnuTux/hn3qM1VKJYEuWMvSCpWzp88GonlkqNuN9OHFiPY5nE8SKn5/fp9IEUpStYay5cqXp65ef8bmiqTOKlAB35BJHlrGKgAHMHSJhWsIQ/ofQt6R9NwcoIkh2onzyhtbB0qh3s5OGUjw665xxu2ZnbbRmF7O2nLTXc54ZQBi5wyZvEqrK0LhiHbR/lDqZMDXEGoAa1tPx9zAU3FJBYgP/ALhA5Ul9I17BCrnOFeFwrAKYJdIo2pGj828uUcrKkBacSzrb4h3W7RmSZvYSEN3e82lnV5C5vawi2Zggl1KJLi+zgUB30t9IIXTykodRhbT7QrZk7BKFy41PMvoOJ5PnCjEe4WAs2lr84ADY46RQWmmLgelg78R+fCFaEEm46wQS0J0Syos/jE5IelySN3iFWvGkkFfczJI3vH0T2Xw7JUoULBAdmckFx2Cj0Co9s1GOcVbo1/VM0SaREs6keQBvycjzDxcualxZz0sNAXodf+UdXIqJZAlqIxacY5OimTA5I7uZPz8eEQVhkswDOczHTl35Rv2QZgIbCaBcmLZMqmUVtc021Z4ulPZpdWUB1FWhKT8XMJvaDjAlkhKUqUO4ABqBW9SaVYXvHN1e0e1mEIyycwRT7HJR+4nOl7hIzbV9xa4HA5NAKPaACUcyUq0CTsQLvVriFq58+YcJNuUO5VBs6TL7ZIOJ7d4vkL6a2yjPcSyZ3ljw0Fyai96x6WSR3s4yq0oSs9ncb/jPMZPrmIFeNIEeJS5hSXBYixEQQDnF0rUkukx9A9nPaUYhpU0hM7RWkwhmfQL56jbU6mqm7kw20PwfvCLaGyw5n0wuLlI9SkbtSnTNNrBxxHAScQGmMFCj/Ek6Fz8j2gqopUTr5K3jq4hbQ7VqKNgkYkZ4TlzG48R/+wMYTi/snPlZlJH6iAbpv3Tu1YWTJMyVZQtvGX48Y6Snraaq/wBtbK/xVZXhorwLndCHIbNGTiCuzU7ERwiJiCCCxjhj0VMSlrYvEEOGjSXMwqCjGm9kllWdBJJIdNS76+le3OM1TTLcJs4/iDJdIKoJXMvhUHfNibm+YBYtxJzzFkcGmMpJBBcEEhg1XLmhFB1eKoxzSChLxpN7CklqROmAFwd53HuhyRl5w7w0gy0gZ2UAMxSep062La0hlT0vZOTmY5raW1VVhSGsnJxnnc/jK0dw+KWQXmKck0BJDUc1/N4wqJs2UsYMt0G7OpaKplK7YAKAsoMDyOl9+ed8jBSJiiQAaOQGoC+tL/F5waFqNoTGUlCSSHPG/h7eHoTiMamUl1Vc+EWbMQa7n82YSqqVS3AzPtvhzsfZcuqUlcz6Em//ACVkAOQ4+rvjON4zOQQXbu3TQXhfISblUdHtOcksmUzDTd4ZDdCjKTofIwS43wlwrV/b6GNB7KcNJmpmGiU1ry1L6C/lEy5fbrwaa/bmY9VT/wBhIM42WoEIGpOT8hnzbiY2eMxCQHqAEsAbsGDEdVDsYdkhNhHEoSpbOdc/V+td8LJeLSpgTlNDqQabm9awaiqRMACix46w3lTcHdVfjbrhFEyQgkk5a/1JH1iplAl3HmPvBYnyuh+IKw6R+szUCHA28ShTaw8oRJA7VA/4/aInKP7Kct7mYxOpBuxO57wn4qfGgaeL/wAlD6DygXaBOPw+Ye/ptIEs21/9Qfck+MZfELJCHJPhF4hIAJaM6halJQVF7RGWfmIkxRBt5QUA0ylKi1NYxzReDwMFT3bXGXOPoWCphktSsz/xA+RI7mDdkjunmfiE36uUTXpScglDeJUT5sH5QDj7H/Z8zDFYGccxJUoYQ+sLsNiF0GZTOvU6JSR6xKZ0wMAo+ZgsAXPAe8MJU9X6azmU/wCmdTolREDVa1GU5JgvZyEmpS41/wDYRi5xdSH5/IfcwqSGSY6mcomchzv9h94EBp2HzMa6wuB7nW+IxMUjpj0Sc45Ho9Hnaoj2cecpLjOPqJWSlJJL5JdXrVMt/Nz5mG1KSZKCd0c1tNCU101KQAMSreJhhKUwTzKn5sogP2glP2hRMA9oXcXw6FS5ilJSVAEAkAkU0MBVktDAsPKGeyqmcF4QstzMYHiKBSg0+RhLKJvH0HaCEhKSBu9jFGPHiV0Hzi8r6RA1cAJquQ94DjaF0aT2eoQRQjK3cl4okAlT7jBFRMUlMpKSQCpL8QTD9YcrfTO3LxJttBlGbNy9oT7YstBGZKn495UUTFHf9vqK+cbrN4XSgOzJ/wC0K+Fl1zHreF2ZL746FXdTKCbd34jQYIP/APJ/4JEMwOvOOeUoi43J/wDtCD22PjQP6X77+g8oWTf99Xh7R1FMW2fKber/AOxjNzveV1MVT9Ij07/dVzMVxaMo+i8DSBJoG8KPn/MG7NH9IniYUfqY/wD5wGgSluHcB97wVOQMs2goKcmK2baw8oKmEuIUU2Q5j1wwjxqQwpr9IyVkYMQT2g61gXD1SH5/OM43mAYjH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7" name="AutoShape 8" descr="data:image/jpeg;base64,/9j/4AAQSkZJRgABAQAAAQABAAD/2wCEAAkGBxQTEhUUExQWFhUXGRsZGRgXGBoaGxwdGBwaGRoaGhoYHCggGBslHBgaITEhJSkrLi4uGCIzODMtNygtLiwBCgoKDg0OGxAQGywmICY0MjQsMCwsLDQwLCwvLCwsMiwyLCwsLCwvLC8sLDQsLCwsLCwsLC8sLywsLCwsLywsLP/AABEIAMIBAwMBEQACEQEDEQH/xAAbAAACAwEBAQAAAAAAAAAAAAAEBQIDBgEAB//EAD8QAAECBAQEAwcDAgUDBQEAAAECEQADITEEEkFRBWFxgSKRoQYyQrHB0fATUuFi8RQVI3KCM5Kyg6Kj0uJj/8QAGwEAAgMBAQEAAAAAAAAAAAAABAUBAgMGAAf/xAA9EQABAgQDBQcDAwMEAgIDAAABAhEAAwQhEjFBBVFhcfATIoGRobHBMtHhBhTxI0JSFTNichbCkrIkgqL/2gAMAwEAAhEDEQA/APjs7HLVdSj3P4ReMsAdzDDt1YcKbNut1rFH6hd3rEsMoz7RROJ7wxwONyJIo7g9vz5wPNlYlPDiirhIlFJAz9OveG+B9oSh8/jD2JsHAFdx5co1pp02RMCklxqDr1pGdTKpp8tTgJU9ikMwJYONd6sj5Qzk4qXiFGYhTK+IEMoNye1LjvHTyqinnXSWO4/Ecwta5X+4OD6ee/mBwi5c9AcPW7B1BRcUf7HSNVz5aCzxkqakpKuuufvFPtBj8kg2C1LYUDZEgH5qT5aQl2pNM0AHIn0Eb7CdE9U4ZpT5ElvYHz4vGImLehAB5U9IXANlDaZMxEhYY8PtFZEWjEiPJURUEg8o8QDaJStSC4LHhEQWiYzBILiHWC4+tMvKakF0nWujxguU9gbQ0pqxKSZi0uvIHe+h+IoxPEFqPvFlWOx2fbSITKAHKNJtatSiE2SrItrz1GQPnpFSpKl5mFUgU30DdRXtE4wluMVVImT8YAulvHQeYu3C2cOuEcLCUpXNTUEFCerB1MbAh2jaVJVOU4+nXjAFXWyqST2ZvMuR/wAXA1Griwhg4SC+tyfSlmcW5GukNAlKY5hS1zdX5dbvfxgGYogk1Acu3IaNzApA0xIUCDB9Osy1JUlsh5v6WcPuffBGHWkpyrAKT+4Wq7gu7fZ+UZCXKWQFm/lBP7irkpWqSO6DezjRxw0e+7POBcXwOWlTjOLWIauoLHyMaGmSmxJMYJ2lMmupCEg+P39nEWYTCSkuyB1dzzIcUa1P4jZEmWNPOBZ1TPUfq9G9oaIQwci5bQ1vc9b8i8EhmhervKb8ddNFv6majXJB2AA8x1NSbh485NhFcAR3uFuJfrK24tCf2o4gZYEhCmUwKyKXAOXr8gAN4BqZznAnLXnu5Q62XSJEsVC/qP0vonfzOfK+obJgQLDMAmGHBcYqTOStPw1Lh8wp4e8RjKCFDOL/ALZNQDKXYEeP8+mpj6mlIUkFL5VeJJP7SxF9Q5DPTeOn2fP7WUSOt8cmZYpKky1nhbexD8sjCoKylSSzaH6v3+UEv32/mGw+ny5axXJCszLL3t820t6xmvG1zeL08xALEae/2f8AmKpUwKUQKDPUPbwhvR/OFS1ImrUwa/rlANUlcpb/APH0d4tQoBQGgJIFQGGbTR81d2G0WAGW6AVYySo5nM8T9iLfmB1HMoper0OjsaHarVF25RGZaLgYU42s3R8Os4T8TwYchuY3rfmLkQkqJC5c1xkY7nZdfIqaNMuYWUnqx5Fj0YVrkVqo/wDc3oDGOMaD0g806ie8og8FNCeCo56Ox6JiaS0QRGiVNEiqh508vwRDXixV3Tx+I8qYxcUqFfUfOPAWiJimUdxv15xo+FcVKwEqb9QMMxZy+trgfTmYNkTz9Ks9IT1lClPflhgB3hu/B3Na+jND2hnKmJSpnyNaxCxXtYd4pWXUDpBGybIWkO4LtvH0/wA84zr9xAzQdi0NxETExBjhj0VMW4QJKwFvl1a/ZoqtwklOcb0olqmpTN+nVs/S8arAcASlaCzg1Dm9HqGv9oBVNWq3tHSSaOlkEqGn+R42t6g/MXyMGhKGyJZnJNRrzYa3+sGyKKYtWKYWhDX7ep5UsyKVLvl1c624kmCsPhgkOqhoSBcD6OXANL0hlLpJSFBgPmOan7UqqlJdZOnDyDZcX4mIT5oArv5dyL1BttG5ITaAkoKgFa+/Ho6tEFS3GW2UCgGrkgPrV/JUeIcXiApjbXUnkPD+IAmu6nFq+dQH01tA00PbSGFOvCykkE9b9dBzhbjlkcq2setP7wEspIDG/CHMhExCiFg4eLhzbfv1sbNzhvw2cpctJuzpu431r1rrBEmYtSW3QvraeVLmHDYG9vIh/Ddb0i+UAD7o6Vo72Om20EBgqAVgqSzk5ZtfKDMq6gJUwq7sab7U9AYM7CYRYGA0JBN/bp739olw1LEghiwZ6pcUFr1DV3I3igGE3iJqVFPAed+ntzjGcfJM+YVe8VF6u9T4uT0hFLJIvHaVaUpIADWDAbmseFmtC540gR46hbRBEWStuUfQfYbiOeWqUbpZSalyFOkpFNyC3MmC9mzzKnFO+/l16QD+oJCZkiXUgfTZXI5HIXdLeIhlOWnUtrbQA0a/lsY6JU2WWYsYBp6lLHFkevI58DA2KxUvJ4ATML1PRvodPlAlRVJALXO/rdFysLZKd9/BmbnCj2bnZ1LejLQR6vr/ALfOFFCQSp9bxvt0KAljUJw+TfmGkySA5ALqpr0Z9LisNZUnFnyhPLQuYo3sL+sSk4N7MVPbPyBL+Y10jRMlAFxfnDRdIliOXqM9NXjk7DpykUcDqB/Tu1yPKMaihTOSyT1zi0kKpF40Xe3ViH0fPxhUsFJIKLf0v86wmwYe6pNxw/MELUZhxJmOD/ybzYZ7+MYmKQRHYiPR0R6JEdJiIsTEjd+ke0i5+p+XtB3D5JWpIS7uM3PSm7fcxQ4gCroQRLVKUpEokEk3B/u09PPMiNRgMGlzmumigo3FWAcsWJiy0KmqAzB3RnTzkUqCQQhaRkRcvoNCHDOQbbsyg41wJcs5kJJlnuUvoW+caKlKl/VfjAiKqXUKZAwk/wBvHhvG7UccylisXa8TCGNbX7RDuLRoEYVd7LPwhzwXg6JozBZoW2INxTl1aBZ05aThbOHWz9n0sxBnYycPg2t+PIsY2isKPCDmSwSBslzmqeh1ENqHZS1p73XDfHMbT22Zs5X7e4L656OBlkSzXJZ7gRyUEZQ5CQFNlNQCNN3f9th3h7Lo0Auo23Rz5kTnwhJJN33vrybfmYmtRSaJJBufKpJuPKxfkUWl/QPxGyUYfYeuXHzzDcap+FKg7AWdjdyW0vUFxpAlVKcYyGMRUrQ4wNr6N02+25wpiQBpuTo1vuw1ptAJECvl5cet50hXilkUSxuph9eZJBpSlIW1iwlDA8PP8R0uw6ZUypBUl7OOLZeGIDm19RGfxGKXNYdKNASJaZcOaism1bDrrpo3HAeGiVICJgSVPnKXtmZgemVz0Ozh5s6jK0lS7A+35jmK6eJ00CWbIDE7y923s4AO/gbsAhG17EM9rg6NsN+kOEyUIUAkeMZy5ahKKsjoPHj86eMVzZyQyww1aoGmt9I0mLwpJeNUpGLLJnGfXHwieGnZkuqjl7hmcgtRrnzAtrU4ZiWV0YGXJzwi2g1GvVsn4tjva/ANMMxIopszaFmfuRHIzkGVNKTlp8+sP6eYJ9MlX9wsrkAwPkz6784zzRWJZrx0K5DyeIaJCr2A8nh57LYsieEk3BHIUcUFLgR6WMM1Khv97RapWZlJNlqL90ngMPeyFntujWY4gsqjkH/296P4g/O0O1AZxxyHTYddWhedST8NtCwqz6OntWBZ68KSeEMqOUZs1CE5k+V/tAfsmtlqJYN50Bf0HZzAtCplEQ029KUUpUdCR7fb4jSz2yeEi5vscrFr8x3jopLdg4MJKEqVPIIzHqAT/MVcNYOp3UXHIE873B84zlMBfOHq5eoy0ijC4cIJNHcAOGFaeQH1iyZYQSTeMyStAff6u/v8ReCgUb5//YRkUJfOCv2qFXI68jHy+OfjOPR6JjoiImPR6PR0qjzRJVeNHwfDlGYtqdKmtCDt9ovLT2iRu1+0UqCZExeTmyTqGL4g2/L4g+WtLjxFwxNdtbu2kEoSlH02ELZ8ybPvMOIswJd+D9b4M4bOIDKJCXZIsWFqm1NuT82dPKCnxu3W+BZlKpQ7QG/jn15ZiPY3gsqYAojxVctlfc+G9Y1m7Kkq+i3XhGsuonJN1E87+pgKb7MysoZagWrUAXJu1q/KAv8ASQ7Bd+PQhiqsXhDgZMzEHMnjro0G8MSmSMgT1NKtWvKvpAcnZhTPHaFy/pGlbtozJH7eWkoDNzJ1Js4z+2cEzSrNmDFqv1OxcfnYdIpxkMoXSZctICeuuuYE+cvMAHetdj0TpAS5q1LZMHiVLSi4zh5gZSUCoLmoNxW9dGDlum0McaZQ70c5MWpyXsC35/OkUYxRIZjZ2U2o1BtXQOzQuqJ5mFtIzTMcg6decJeIYxKQxZrAuz6lq7HXcQrqJ+AYdT08N6CgM5WNwAN+T/4h9fbXMAwnTs6SUMwNQzXt9IShlL7/AF/MdsoTJEgmRcCznE7OCBnknPMals4rw2HKfGcrvTd2d72p6+TOnlBJciOR2hWLmgpCjfPcRrlo+9z5XbycSopAuXrVzuCda78tLQ+p5yjLCQMs4Cp0y3IT9hn8dPnBOKns+Wj/AA6GgBYjVtLVeCgezBOsEzT2iu7lb+fzrlA8layhWbKo1ZqEP8Jah8tOdcO+oHEHbpougoQAAc7X/N/WIYSatKHUlqFwS9Oh35VvEylqCMSxzjGahCDhUWbdv8P49hVOXnDAMK+pqBRj05C7QrnITNJLb4ClVMySs4VZt6dZ8w4BMI8TwcVqz83/AP1fcQvmUq03RDym2pJmOJ7jiB8ceZ8oV4nAqTZJb9zfWBsTfVYwwMtKv9kghsx16e8GezUg/rBTUD1Nnb6Bz2jaWnEtLb4BqZglSZgOZSQBzt7PGpWgleU0pqWLAEkB9bnzhsReOaCgEv1mPwIo4kSmQqnwvqDqKBt/lAtUP6RA4e4hls1QTVpVqH/+p+/WqT2bxDzCFWIYl96PC1KhKmJJyNvAx0syWusppgH1JGIcSB7xrlUSxL6A6PUgF9Gyl/5jpqeYEgoVkY4mTOwzMQ64+4b8RVLLJU5ZgGrcv0v9SYsO6e9HSrmBUsYdz/f09I4EkUYHeg+f32iVE+JisnPllFkyZlOVSkhQu5SOdiXihXJBZagDEL2iZasCQSBqxN9bi2cfOsXhjLWUKBCgagxzgLwStCUmxceF/ERRExnHo9Ho6I9Ewz4fw9KyxUoKobHW1vysQhK5imAtGtRMkU0oqUTjZwPaNLKUWASl0gMBU20cNWvOGCElIwtlHPzlJmf1CWc8vv1rDPDYKgUxfmAAOgtvaG9HIl4cZN/aMUTgncft9tb5R2Xg1DxTCGowo/M0DPFytKHVMUOAeLLrSO6lN+EUYnHIBLzEA6+NIO4uYyO0ZQIY25iNAuaQ6pSvI9ZXjy+ISRUzUFr1Sd+d/tF1bRpWurwaNJcupIJEshvCAV8YkO6VB7El6gF2t/FYUzq5Kp4UkWPp0Y3VQTJkhayplJbCLd5zfWzC/GGEmegoy5UnM5Kkm4v8/wA3Zy6lChfWBU1eEDtAQoddNZvS5WJSGUlnALAaVa97a8jGgqJMs2uY9OnqmIDZeWp6aKE4nOa2IUnxB6JqddXJ310gBcxUxeMwKXSnCwfMczb4HDfaK508kkh7P8ztzfseUVMwAkbozRTnCHIv1+N+TRjePzFKmkl2bwvt9S7k9YThWIknN/49I66bKEtEtIDDCG+eZxO8OPZzFZkZB74oBvzfeAZ8vCvFHRbOqjOpxKADixfUb/LMcuMFLzWCTqaECtH8yYOlVckAE2LRztVsWtxqSlOIE2GZYG2tgB1aw5noBUHIIAJ3ZmoWbn84NTVIcEKhMvZtUgF0Zffc7/j1ukcW3L1JObLtu1+7wYmvU2b82gcyJqVA34M/3iaMcMwtWjAg7XYxRW0AgFTiCJdNXT1CWhJfk1zxI4wDivaBIIyoJuXJI1Is6hpAxrlL08zEq2SoMVTLkbtzjO26PJ9oUtVJ8xtp4f7NFP3iv8fWLnY8rPtL/wDXx/yvBQxKVpdKXBD1ffmQR2vHv3ssuCIudi1KAlYIIORyHCxFn4+EDzlCzCtgYxVWIyuRBUrYVQoBRISTvOd2tbqzRHAAEkgEDxAi5D+9XYgXislQMwt1vjSulrl0yceYJHMuMPNje3GHUmbnWTqM2Zh1SCNwXty2MNHJvHLlASyd7ctDfr1jnHPhsxSoHuMz+vm+8DVqu6RwhlsVDzEk54h+Q3L05Rn+HYU5qWI/vCWZMDB472jpVAqKMiD7HrThGqkHNLSp75R3CQPLwgf8jHTSziQDHyucky5ykHR/f8k+AjiZhSVChANnNACCGLbKqL0G8apnKTbOCpFQWS+R6PqPeIDGBAUWbKCcpcvlA11dwO4jCbWCWklI4XhnKVNqCJeTucW4FzlyB8RpGGxWNWtalKYklyWB/BCdXeJUTcw3Qsy0hCEhhYWB9WvH0LG4OXiHTPSFKDstIUlQfVm1qSHAdzcmOgm7OCwS4fgb/aOVlKqacgoT3f8AE38iC/Dfvs0ZjEezKAaKUBoSxHmK+kKBJBOEqvuaGkypmISJnZul8wd2htY8/B44ngUmWgrnTCBo/wAgB4lHt1pGM1BQWf0/mDKaoTMAUEa6qJt4Ae5LZAmEuKnoJ8CWFg/zYfeKAGCFLSegB5Z+LvoYnK4gQFOHJDcmYB+tPWKlKrAFhG6KiWy1LQFKO8aMBxL/AJio45YDBSmd7nYBvSLh3cmBFGWBhSkM75DcA0clY1YfxFi+upBD+sUVLSpo2lVS5YUNC/mXv6xBM0h/V+cThEVTNWkEaa9cIjmcN5faJZoriKhhPh9ogYtGRjkej0H8LxhQS58J+HS9+R5iKqKk/QWginRJmKaeHDNy4g9XjVjxIGUkC71e9urkdzsRBdNUCY4yJ98oWbS2aulCHuA7cnJf3B5PBX6bJDmiQqzXspuZNBzaDgwDwhWFFWEZlvuPuYT4zigSoh2D1LsblgGvf1ML11Zxsi4664x0EnZKTThU44VHJ7sG3Z3PkAPG5UpEwAslYNno5F7a6lqj5bYZS06fPmIB7SqlKAcgbswPAuB6DdaI4bhspKgtLhVgAco7ZnJMVXRy1pzLc/xG0jbFTTzceFLjePsR5wSUJ0Khr+5yTfwnnttHkUEgBmfnFp36g2hNXjC23AWA8/v4ZMMvAS6+8KZQ5GtxUDXnEGhlPZ48jblZhAOEsCMrgHiD8b4krgJUDQsBU2NGuA47uI0Gyjmxi0zb882UlLcs/b2eIYbhRlLSo1SG6sD6n6QLVbPWEHfB+y/1AhNSkTE2yJ1DPfpz6Qg4jglhb5CE0CdQQAGY9GPeB09wMrOC5yf3EwrksU5Bi9hbwyu93eAVXi8CHO8EIzFqm+jk8gAOUZnCIMR2q2uc9H8Aw4ZaRoMRw0TCFlSgfCFf1UZ2ahp9YykJUpHdEGbQmypNQDOUdHYhzbUGw3PuyBOdGLxP6acooCAX1YuRV611+TQQlJkqZrnq0Lp00V8vtMQCUmwu4JzxPmSLODyIDsXw3FJUU1yqUzWd9CNv5jaXVXIVnv0gGp2OUoTMll05tqAXGWo3b8uMMOJzM4ykFyk2u2h6sK94IqEY/L8wBQzewNm+q76WYjk5LHlxBVy/9JCh0dQsTZhvf0hXMpSxUrSOupNsjGmVLS2K5OrAG5Gl2DbjplDXAzXw6RX4ifVsvcJLnn2a0yiJQCo5HaUuWapapeVh46jk1h4QSpbkKdnS6m5kAjq4vzeClqOFxCqUlIUEHJ29LH1y4NCri83LKVu4DClySfMiF9Xk3H7n4joNkl5uM6JJHklPpihAlIbXyMLyTHTJQhtfI/eN7gV5HICsyWDuAq9vyvKOzTLCQfV45U1KHCl6ZbvKM/xjjWQ0PvaA0Af3vTSOWrSidNKkHxhvQTFyEkzksDknI8SQbtwzPIAxmMdijNVmJ8Vmdx/xe3SMkJwhs49UzUzlYwAk7hl4buXiN0DRpAscMejxj0eiIklBNoglo0TLKhaLJIcsenT+0VVYOI2kjGrAr+P4g6Tw1SlZaB8tdA4f5t2MYmcAHhjL2atSig2y8HH39C8dxHAZiUKUSnwu6avShI3uPOLJqEks0YTdlrSkqCgSA5F+srwqjeFcdSY9FknfGw9l5hVIUHdpgFQ7AgqHSqNd43ogAtQbNvmBdsFS5UtRU4GKz5fSGbxiftLjylBCXClqIDaBN71ckt2iamaSBL8T8RXZlKE4pzZd1PNnUfCwHPhGNIL84GEHEEKc5wx4JjCheX4V0L2euUjYub7E7x5ykhQ0iwQiaky1B3BbgdG9jm+gdo1a/eYs4DUCgdjVmb0hnJIKRHN1SVpWpwRc2Lb+eY6tEVS1C786OBsHc0Z60jRzAjhX0/k793zDHDyMiXFVEb1BFGHhOhB57QzkSFS04iL+35g6VTpUQpXl/Pll47uiaQwLsQzrJfN2tUeprF+0XZzaC+zlpNgHbJuvf2gpKaZS5HNi5sPeN63PON1oC0YVZwsqZKSxAvwcW4MD1eAp2HFmCTZqda+Kov5wmmSU/SRA4qJiVkgl94d/aFs/hGauRD75acjuYGNIjICDkbVnKLrWTzZ/NveISeGGUp1N2IFebfT+wE2lBVhNhrv/AA8PqTaq0SzNS5VpnhHh/cR+A7x6TiETDkIYsQwBvWgOppR722jenMopwCF+0JdVLX20xzvU7vx5AWtpfKKsdw4FIAYgC5q9q01rb56arpwpLQJT1ypUwlrE3Gh892h04DNXN4YszQtwHUCzuUs1BoTaA00qwnD6w7m7XlzKjtru4LNk2m5rfiNPPV4KXqTZ2JYJDtrptByO7LbMwjmDHPx5JJsBvbP8/MKOITSAEb1JDVb+XHUaxhMAx4TkPc/Ye8HSFKEgrAIUosCHskNbxJ5hhvgjDLDIazKo7Wv6H57xDgqHjGZBShR1JTpzbzL+jxLCzDUEXzvyc1pqltOcEyl4xAVVK7JVtCG5Nbx1+8D8XLprdzbapF+p8oEqXWDvB9Ib7KUJUxJP0lObalreYAhDmakCApIyhutM1KiAthub8xtMXPySpi3dWW18yiwsdPEPKGtXOKZed8o5nZlMufUDGHSO8fB2FuO45ZR89mlRJKnJ1e8LgzWhysKxHFn100QiYrHY9Ho4Y9EGORMeiSTEGLJJBtDSXwwqKSmqVVcPQM79L15QN2uY1huaFIwrBdJ1DuLP5biY001HIsGawozWatAPppBtPQADEsXhLX7fmTVdjJW6RkWYnRs7jnnezWi0ZXIqUl+oeh6pNP5iytny1psWMYSf1BU06xiAUDmC2tyOYa3qxjK8W4IuWolIKpbljtyPMfSByrAcK7H3g+XK/cIM2RdO4G4HEZiFqZJLMCSSwAjxUBnHkyFqAYEkmzddXjaezXDlSUKKgbhZozZaAc3ztzrEyJ31q3C0TtCiSkSZOIFSlHEHFsjhz0w56FoQccnklAJ+AGjvUkuYhfemKPVgIvLJl0stJOhNtXUo8sm+0J1GLQMoxwGPRUFoaYTi6xRXiS716VFOUVBUj6D4aQVilz3E9AOuIABW9nAvwd/EQ84bNzJC0OdrjqmnT1eD6ebjHEQh2hTCSoF3SrI+Oo3v7FrZ6iWSXNCWo4YmlDRudecdMVqUxTrGcgISgOxA45Xy1tHjMSaGqg1zdzUna3rtFGBOEm8EXCcScufVm/mJhKmLDw0AFSp+ZqMtvPnFsS8TacYGWES0lSlB87N/NoV4kEqJysKMWYVarNuCx53hXPVimKIyhapScwd7/gvu+zQOifca7fgrr9bRk8QpJ+qJrxAIAZr0rXfk7HbvGJQgkmCEzpqQAS7cnHy3j4QoxvD1EZpealWT4TQ0Na+WsBz6W+OWId0W1+4KepV3fxkTu5+JhhhCZiRnBSqyqMDeo2VvvTaC5KzMS8KK2T+3m4UkKGYY7/jxtffHJ+DUFAF6AV1o5JPVUXUiMZc+xI49eUTQC4cggvTRyG7NQeUZhCgXgpU1KkZMzc/y5vCriZUCA2VIuTyLNqS9fykKalGGac3jrtlTO1pcNmFy2jkMGvcgNk+5znPCrqgAOWL2o559vSNJc0FDHMevXxAlZRLlzipIJSQL6DR7bszdru73ipKiFElze1GFUkjakESlBHd6vCurQqcO0JGQFzm1uelviPY5ylj4iQHO7ub9zAU1ZKzD6ip0CQizk2Zsrbxk9rmEapSdQf8AuT9osFK6BiipMoFiD/8AJP2j6FjFhSCkg5VgVGjVcaVb5Py1rp2JGHUG8C7Ao+yqO0YspPdc79OY9L6Z4fjeFyrcFxsaENyeBqdbhoa7VpiF4wX4bm4fiFcEQniaA8QbRdAxFogYmKGOhNH2vHniQl0k7s+UG4fhylECofRq3aMjN0F4NFEyccw4Rq+l43XDOH5ZaQFsQzquaOABSwJu9cuos32bs5zjOZ9B9+ufObX2supIp5ae6m2ebPc+Gjc7xZisSlFHzrFBnNbAUJqbW5Vh5MlyJQyc8emhfIoFzSFHujhrfhbj7RzAzxNBdBDE0pUnYjq3eNJC5c5JZADcBGlVS/tiEhiev5+0ex2EKQ6WbxUY0N6OdWN9ucKtoU2BQwjun3jSlWkSwvEQbc/jfpv4QPJSJaCpYFA7kOQ/wgm1SLV9YXmXKTLxLA8hG6KipmzxLlKVqAAohuNj5vbjeLZOJChc+J3Y3HjHQ+8C24B+EQNSI7WUt81P7Q02vN/Z1clKQCmUEs99Q7neQLncf+RjG+0OGUhYzaDI/wDt+hBECylF1BWb3hpXykhMqZL+gpAHIX9j5vCkxtCwxyJiIIwuHzkhwPrGa14dILpaYziQFN8xp+FZZaUh7k61c8tg3rGtHMZbnWB9tU47PAn+1vW55aNr6wwkcRymhHiBoSCa7jMDYv13hvLrgiwUGhFLp6pFkpV/8T6WPLhwjiOIgF6CtCWLDk7RZW0kjvFnjRMirm91CTxYN5nIH1iib7QAj/qPQiiexFQ5AG9K6xjM2oVWJPgIzlbGnrGO2f8Alfe9rc/C0RRjXAINKamxpvSx8mgf97LbON07FqsVkE8m1fXXJucDYrGKIoHpYksaUZiGgWZXnEyYb036c7hXMcHQBvU3Bfo3hT/nq3sn1+/zi/bzN8B/sZD5HzguVxMLJJHisTUPzpvzeM1VaxcgevtBknZEhZwoWoDcQD6tl4Qz4Zjs3hLgghi/U3Glv5jSmqlLmYVNfrWB9p7IlSaczpb2LKdi4OTMNPnONNhpWROYgKINR1dQNL0+t7HoqSQlbqVHHlPaqwAs+R9PfoZiJQMjM6SpntZlAANTUwU+N3yjpSAAyWfU3L5DXxgXiOGCkOU5muX0dnbcX5Vu8BVNGiagnD1vgTEunWkylYT119jeM7MwZSSQbJba4Dj8aOam0DZG0dHTfqIkOsXAItq+ulrcdIgpZWWN3A69ecUTPTgwK/mNZuzZpnmdKyewGj5tpnmLMSwinEKABBNhy05fSBcRUbQ5TJRKQSrNtPt7574RDkT6wXCIPoT6xopXGnlKSTUVCeaQbHQEP+CA1SlO2kP5VXIKTMAGIA23sPkC1nzEZ7E4lSy6j+fggtCAkMI5+oqZk9WJZimLxhFiEnY9vpFSRGqEqJsD4QwlcOz6gGjGzvosaHmPWMDOw9e0NUbNM0ZgGzHLPRQ0PEeLwz4fwnL4loY1DCt3B7a9o8gKnnCh4icZWz045oSFHR7ngBqMjmw3w+wmBABVkctd9NbilOlCS8OKWiTKuReOM2rtqbV9zEydQBnoxLufZ9IOkz3cKDV1NSwct0B3A6Wh3RKDlG+FMsFJxJPpv3/wT8BKlFSgAkHvtz9Yick42AjqZJBR3jBCJJSSkUGmpfvBMkKDgZQDWAFlvcacPeI8RmDI5u9L2oba1flAu0mKGOenhGUtYRYa58B1v4awix8wqGUeJyAzFnNNqfx1jnatlsgG/CGmyFmRjnKSMLMX3Z889Whhh8OoKZIpqDbLoCdf7wbIp1JPcELJk1dZdWenXz7R7iHB/wBVGVTBTBlEk1SDlJfkakabxadsaao9ogjFqN/pnDKk2gqVKVInJxINw2aDc23hybWe7bow+Owa5SyiYnKoafUGxELZktctWFYYxdExEwYkl4oAikXAeGHCU+I2tA882hxspIMw5ZQ8VMyS1kAZgkkHy+8CpUSoDSHlRTy0S1TSAVAEh24b91m6ZDhl5lgrLgErV2q3eg7wYsMGHKOekLMxYVMNg6j1xsIu4rxVUwZWAGUWDVJCj9u0VlSQkvGldtAzE9mkMCkPzsT9ubwLKwamCj4U7nbWmsaKmJBYXMCyqSYpOJRwp1fdrbwy1jkzFnOCHAS2Uch97nqY8JYwkHXOJXWL7ULQSAlsI4D7684rXPL0JGkWCA0YrqFlTgkdZRXFoxuYvlIBv+dGiiiRBMpCVZ/z8w84HNCqMWBFSSagpFjyV6REhJFQk9axvtCeF7LmJSCzgAkm5BGh4H5jYmYDUGgCXF9jTZwojoI7GkujOOEp0gApOYy9vQgEHfHJOJA2Ulyz/UXer7u8b9xVgbQxTMUwLbnH204DTLdBCD1tT9ra7vcevOLJOIkaRjOlOgHi3Xj+XtC/imGSFKBs9GPNhQ2LM57aQimoaAaaaogN4vy6aM7Ow/j8JZY3YDNv0BrpWOeq5fZrI0j6NsaqE+UHLLDtu1Y+GbD5aM9icOpBBd315xohYUGgKpppklQU7vrx9YhmSLxLExTFLTYxShTF4uQ8DIUUlxHkx6PJZ7wZ/l6whSyPCGqNSqw9H6Rl2qSWEGmgmIQZi8mtxu35PCKsPPKdEltxFlJeM5M8oyAtvjR8KVmS6kkUPb7k/wB4DVKKlYUw+RWpkSBMmljexLdZ9Wh1gcQE+Jkk1clVLUdnsB9njoqdKUoAAj5rXrXMmqUokvq1z5t5nTNsoZiWooKikkFi7kj0rS7QU4AvCgABeEeQECrmpSTmUgPcqVLTU6VNukZmagf3CChJmlIZCuFlRGZxFJFFpUdksoa6AGtbnnyjVNacgseYjbsKhJClJUByI3a23dXgCZjlZqk66Ns9T05Xipqpr5+0EA2fPrr1gLHY4Cqie9x5UN4DnzwPquTBdLSTJzkWSMz1fjaL+ASv1M6zUJOUVoXBfu3yi2zpX7mYVKs0EV8kSCinRd3JVyIsM7OLi92h3NUUtUAPWo577w9X3WCbCNKeSlKbbuuvGOSAo1IYbWI5xKVKVcxKkJFoo4jgJc5IRMclNQTcbsXtuPrGFVTIqU4SWVofvGYR2C+0SOY0Pt5iMHxLArlKIUKPRQDD+OkcwqWpBZQg0TkTLpI8NPCA0rIsW6RUgHOLJWpP0loPmY5S0KSavkA3fX/xjASglQVzhrMr5k6QqUbvgA3vr7R1EqiAPjJJOyEFvUp9I8SXJ3e5iEoRgSl/qJJO5KfuR6CDZHDAGWTayTqp7nYfxEKK2YhusvzFkJp8QVLWFEDLi/1Fn8Ejg5AjmLQFe87Dyiie7cRvMImsleWl2zGZ3/EKMQkBRAo3f5wSgkh4U1CUoWUgM0VoS5beLEtGKE4i0ey0fm0Q94nD3H4tF+EwqlqYaipNg9voY9nYZxayAVLLBrvyceORAzjRycqACLFT83JBJA0o3Yt18EJkMtZc/aLGdN2kVSZKcKMyX1Vm7b8tW84cYeaxT/UGA5Jeg7a/K8OqKsAVa9r7j+RHMVVLNpyVKDd4hnuMjcZtex+bQxEnKQsVBam+tG7f90OUKQbpyjJFW7jI79zb4iZuW/8ANSb8gQfKKzKhKMs4tMqApBSL8uQ9Wy584q4lPSoEk+Jzvdi7V1qPnyVLIIzgCTLUg5WYeXX445xOISM0yY5SCAQA97GptSvMxztStUxeER9F2VJk08kTlX3235F2DtvbhCTiuLSotLcJ+bs1o9JllN1Zx7aFUiYcEr6R6u3tugBRjcQuUXMdMo7GIxCJ7JYzBhnw/gcyaxAZOqiwHO9+0WQha/pEZ1E6TTt2i77gxL7mHywaNLMwjyDJ1JC21I+LsAadRGMyjVKAU7wxkbdlVSijCyTYPq51bV+FrbjCGbhkS7B9g4vuSfkHgcLUvWGq6eVTFwmwyDhyd5PsA54BzFc3jRAAAZtAWHfUxqmUdDAE6tlP3pbnccvHfwENOGcSLBRyqU1Aa5Ru27mNUVSpKSlnOjwPM2NK2hNQsqZJHeCbGzcdX5WbOEfE+JzJy1KWskmnIDYbWEWJK2KrwMlKJCVS5ICRuG5/UvrASpjtyjwEQqYSRwjmapO7+sea0Rj7xI1f1hjheKKAL1YUcneIxTE2SoiNUIpluqbKBI5jzZniSJSp0xkgqCqt+0Xf+lvKKoSpVhdUa1M6TLeYphLOm7l/y0G/0jX8FkIkoTJKrnMTS5IG9KBIHfWg6GgUJQMs5li+9tI51MxM2YZvgOA/k8dBzOnS870qlxXX0MMD34LK2tHJGcPmPSkXlYr4oxmKD2MV4maiWM6z4uVSbWe8ZFaJTqXFpswqSCDCcYw1dQYkuCxqf6QCPPeFTu73e8KZoxKxAMeHDiTEJmDw5qqUkn+klB8ksnuBGZkyjpEJqalNgrzv+fWODB4ZLFMsD/1CT84oaaSRd/OCZO0KxJdJv/1+8XGdLTRKMpAZ6WD6s4PnF0oloHcTFJs6onKadMxbg/wLN5Qsx/ESk0AINHUaHW48IPpCydN7RRAcNHTUdCKWWmYsJViHEDezl7jeW5mAZ3EQWzAp61HYj+YwEo6XhgaxIYKBSNHYjz19YDnArLJBdg3Py6xonuwJPPamwyHp0YKw3BZpPiQUgG6yED/3X3o9o1CJix3QYFE6nlq/qLFtxc6aBz6cIdI4LLd1KBGYq8NBqWL1Oug6xpKoZn95bl194wrdvSHP7aW5d3VYX4B3F945R2cUj3Wb8egdz1/iDAhMsMkQmVPm1C8c0knrkAOQ+8SkTAE5lkkOWV8yPl2hRtBZUoIEdl+mZAlS11BDacGax830fg0Dy+Ly0Gigod3D3Y3Eep5s2VYC3GPbTpaOsOMzRi1IB8H1Lb7bsrQx4dxZEzwoOQ0dKqpVpRQ15EQ1l1iSwVbnHJVGyZyHUnvpDlxmBy+xexMFrWXKXI96lA96PzFrWDkwWTZoWJGFiOHTcNc+UL8eXD5ncl9Xavf3hCbaE1T4N8dj+mqNDGcR9Nt7a5deUZziGNWCqXZPeBpUtJAVDLaFXNStckAAcrtz3HyhaDBEJwY9Ho9H1aUhCk5kyZaeYQhNm+IJowa1aR0c6kkJZSEgPHIz5s9EzAuao8MSjpuKv4i+bhczjQh6oJtQEEhzp5tVnjJgRAiZpTccs835ZdHhFUzClCRUBLAOUJo5e7sBpltcxRaAQUxtJqWmg6g7zp1nnujO8c4GFTEzJdQoil8po42a5Db8q87OlKkOB9MfSNnVcvaOEzD/AFU79QNW0Nja17tZoyWMkBBym+v8/OLy14g8D1chMlWAm/X8xVLmkORT8p9+0WKQc4xRNUhym3VvvzAjyUtQin5beJJ3RCUswULdZb+USmYcgjZVjoYqFgiLzKZSFDccjoetYpi8D5Zwx4ZwibPcS0nmo0SG3UbXtekWQhUwskPGdRUyqZDzFMTkNT4Z/G8iNVgcIjDIMvMVFTFSgKeGzD3ktzFb8gzkyRKGdzHO1NTMqlAswGQ9+F7a/eKpjFXoHv2GvpaImAEWjSnJBY5HO/v0YukicAQkvWxsKHlTtEoqJ8vK/XWsGCbKZipr9Xfk1rxKfiFAf609KGrlQAV03a2uu8em7RWlNyH3DONpEifULaUk4f8AI2Db73PgICnYySnxLQuY7eJ3FbXdtusLxXImKcgvxMH1GwquWkKMxOHeASL5XYZm2jERXN4mkJzBDJLh32NQ7aPamkaDaCHbCXgVf6fnCXjK0t455HfA87igLeHvu/QRY1qNHjIbDnDM566QRLmGZRCatf5MWtbeIRMnzFMlIv5xK6WhkJ70xSlXdmZ/HrfDRPDksFLID0ZLnxa9ug0g2l2SEF6hT8j1lu9YLqa1U+UBJRgTyGJ9S5vfN8zrF6eHymACEtzAA1vvDA7NplD6YX9pUSg4mK8yX4Nl52iqdw5KQVBCW1GUeegt1jCfsuUgYkhwIGm11UC3aqvuJHtHkTR8IoHGWgTs5AcX3gZKEJyDQHMmTFnvqJ4uT6n4iUmX+64cs9OpFm6DlFmjFanNuuucUzVi+29zUWSLaVbyo1SoFxGwlYAFWL7tOZ38MuZeFOP4glBc1JNhoNzv0H8kKfPYlKc4c0WzwpKZk1wjhmd54AeZytonnY1apjZjUgUtW3bbtC/CCMSrmOiE9aJgkSu6l7AZX14vo774FWskOU03A1+sXAALAwOuYtScSk238fmLJ8soLfmwHkT5xVJxB42nSzIXh63AeRvxMabhOPzJQmYbC4VUBsoD9L/j7yKzAcC7h7de0BVuw+2R+4kMFYXKdCx99TxuS7mI8Wn5pKik1Cs6S1hQKANtBbY7R6sZS0nw8/4iuxMcqVNSmxZwf+uZ8lZ+u7JTJmapvvFAGsItMmGYcSs98RiYzjseiY3k72+QFEjDubVmFVBZqBug2g1W0Zq7lI68IRf+OSUhjPJ5IA8bmJ4X23lr96WEHmrv72R7sXMUVtGYnJD8j8NBNJ+mqeZdVThPFFvMKAHkIIm8Xlkv+mNaMl67FnHSsWTtAHNJvfnFpmwpmH/dDAgF3DWcOASGJccOURw3FEFykEaZSwrXYNvVh0gSsrZZTgAIhzsTYNT2wn40ECwLkuMi3hkH8oR+036SmAH+oQCDvm0JFi4IAtSAJJILjLWOg2ilC0mXMYrFk6cgSN7WfXxjOYaS5Duxr00fzgtamyhFTSMZAVlnyGXvDHDyAjcgsa/PlGClYoZy5QpwQkEgsb5c2APnDLCSUrDMSDcEP3DaxeVTKmKsW49GMKnbEunSykYgdCdfFPvfnB2D4ThwrNkMxegUrwu1yBc8qv5w1l0iEDvF/QRyFXtSbOW6QEf9bk+J92HPWCMbxEBkLnJSPdCEMWtRKUUSQd2jVVRKlixHhAdPs6fNmOmWSo6qs54lVznxgBWMlgAjMXqCQlzVt9+cC/6hLyYw7/8AHKrDiUtDHcTy1A1+8XSpxDEUB3P2avM0ESifMmGwYcc4xqKClp0gY8a2c4WCRbeXfPTO9xFXFeITAkqSrKnYAOH2LOK1d9DWJq56gAlOse2RRSlrUtYfCH33cC+jXfdbfGWTNJc6351YP+bwAUi0PEzVEKIzH4Hp8w24XPSpLEeIVbQ2rTTceUYKlnGHyhpKrR+1UAwUL3yzZ23ZOMt2QEMJWFTMlLlgEP4nBdlCyikh20Jc0baDP2qSQUm/H2hB/q85CVCYgYDmQLgv9QcsWO8DS+UL+HcHmiZ4gBL1Lghrhtz070eLIkFawkjJnjKdXCTKKkK+pwBruy0bjnxjW8PkJSkBNats5BYvfnS3W8dJRy0pl4tYVSEBZ7U56Pp6euftF06YHqCTzampvrWCSEawZiWevbrSKMZNN2CkitD3frWMVzG0cQQJJUATaJSZgyZjq+z6ki2z+sECZ/RKlQmr8IVhB3faBACl6Ha9dez25dTCYQAoAs3XXTRybNGXLvWlu4+I2LFm9R4loslLqcdfb1eFmImoTQHMTdlWGooKanelxAsyehILF4YyKKfNIBGEaOM2D65nq8ZjGqJWXHLy0hcjKOgqD320FhyEG8KkhYqKpUGa7a9WJB7xjNKgpk69esMqBEqZKxzbYDY8NX4JJB4PD8JAzDKwzZmLUVqz2Ln8aMptOtCMSrGDqPacifUdnJukOXO8k5D/APpzpbMiM3xRbzCbv5dByjaSO6BC3aSyZ6lG/WXL1zffFErFqSwBptGipaTnAsqrmy2ANhBg42sBIoQE5SCLkkl6VesZ9gC774J/1NSSkpAsljbMl3PBxuhbMW5J3jcBg0LVrK1FR1iMeisej0THImKwRhcOVqAb6fxGa1MIKp5JmKuLanJgPSNEJdEjQAVzJam9bRMmQQMS7R7aG0EKmdlJYi1wC5LM2Q3ePrF0uQhQbMHd/CQ/LYd69YMFOlf1MYSKr58g/wBJ0+l97XvyaL/8mz1/UrQVF2Liz60jE7OP9pEME/qkBX9dCibXBGhByLRP/IJjFih9KLJ50Skk+UU/0udm48z9oLV+r6IJLJX4hHq62ilHs0s0K5YayT+oktzdD+Qi42fO4QGr9SUqw2FeEWH0Zf8AbGfaL0cHmJoFSxzBVXyS4jcSalIZOGFpr9mLOKZ2h8Eh/M+0UcQ4HilkBK0ZbMFG/RqiKftp6x/ULxt/rGzpV6ZBT4XJ5vu0dtYBkezWU/6i6190fVVa9NYt+zV/cRFP9ZQATLQSd5Lc8n43eD0YNAtpoD4nNNg1r831jWVSIll84zrdqVFUkJLAbgGHjcv08FycKpgwIAtXoTQWpvDBNFMUMTNzgIImKtz+0QVgFmhTmBoQVBjezHb6RSds+YsMoeoginmTZKsUuxIbw3F9OgRaFqvZ3IolyAKFCh4mLiopTR6fWElRTzEqwJvu0jo6GrkgFdR3WYKs4Yv4seD+cV4TBJQpQD+IMHFQO17/AMRjLkrnXJZveC59bT0JUhCcYWGcqAASdxDnfchOVsjDHASf06hQc3B1bRvvzhminuFqLkcGjlZ20RgVKloISc7v4g6etrPDoT0K/wCopIFnBDi1qvXUqGgeCwU5EwqaYbpT6e+nl7xAyxKUwmOFFw9PJwxPJ+jxtT1KJBwnI9cvCCpc2et14bDNrsd7A4gOLNvLwWUBQDkdiN+Vt/KGPaIV9JEFS6mWvMseLi/oDFeJxSJYZI8X7akm/Wr7fSMFzpct8vCCZlYMACTn1m4HTQk/XJIJftQNUMH8rv6CF65yphc+AhXM7x666zzj2LxiZaXUSwsE6lQc1qdamrMe+E6cJd9dI1paRdQSE2AzJGXh6tlrGUx/FZkwkEkJtlFu+55mF6pil3UYdyqdEiyBffqfHTkGEVYaec45muxr94yIATB0uYqZNGjkeb2PnFs7ClSvD0b8vES8RDNFqzskqx4mH4h/wnh4lpLu+u7ln6W9IYyacJ76s45usrlTkiSiyXe5z5+QtpnnEuMumU6EupSgFNRwxYjk9h3gWtbEl7P8fzDXYWMIWUDEQwA3BQuedgD5RlFTKly/SMgm1oJVNJUXLxVFoxjhiYiPR6PR2Ij0ej0eicpTERChGkpQBDw3wjBIIsSdh9iddYqmalKr5xvNop8yU6D3CTYE33Fsj7QTKmF6gZX5di4D7Rr+6QM/mBP9GqFAhIPOzeT2+2cFJxgHwvzdX1PLeNBXShoYx/8AHq1X9yR1/wBYsRjwKsquu7/8vvFk7Ql5Xiq/01WBLukjS/48ovTxVAoQD1CexYN+eUEJrJRyPXjC2bsaslXUk+Bf2J+IJlcXDAPlHVh5CNxPQdYAXs+YkuUHyPyIJRiAqmcV/wBqh1oQ0XExJyMYrkLQHKT4uIuKSagpU+4DdCS3RnflFr5RmEtmD5/F/NmiidJymvhFndwNhdiBEEb4ulWLK/hFSEkLBNjY3fZzzpGtMwnJfroxvKwkt10IMUvIFFRdt2HMaVhjMUUPiMPKYJWkKSLdCIy1ghyyX2IJ1JPeKhRZ8o2wOq+UEKSmYGudHNWvQxRcuXM+oeMVmImFOEHPrrlCbHSjLWoqDfEUjTmS9En6mEdRNRTkvvgan2XU1SuyToMybADwPrrGex3F15soZtXADjYAaMzQEqpWsOLQxTsuRTTAlXebN3APq/I2fyhd/ijcUpy/CIxYkuTBgmpCSlKQARcdZ83eHnCuN52lzTyCjUdFPYHy+YKTU/2zA4hVM2an/dpiQscbHkbEK52O8QeoLlqNSwFns1mrq6fwxTEqQ5TlpqI3CJdeUJmMFOxIABe7khrm3C/iIqnYkA+MpAcm+tLERrIqkLS5zgfaGyp1NNKUgsMjpr9uZtFstYLkEKobNq3MgGluQghM0KLA9coXTKZctGJSSMtC2uZbX5hD7RzSpSDWxrzzF+hZoAmqJmqfhDunlhFJLKRm/m7ewEKG1isWYs8NeDcLK/GaJFn1O/QfSJTLVMOFOWpiVVEumSZi/q/tTvOhPAZ8WtGjlYLIKsCfwjd9fvaGSZYSI5szzNUTn1n16ZwWs+GgAFBVkgM2nq9TGojAnj5XPn0N8CzUOmop4iLmrDxE7/MjrCvaEpSmUNOviOo/TlaiTjllnU2YtY2Ay3ltzjdGMxaUhXhdr15xgjE3eguqEoL/AKTkcYoi8DRyJisej0THYiPR6PRMeBj0eBaOlRu9Y80SVElybxZJnEKSXNPSKqSCCI1kz1ImJWTl7QxlcQcKBFcpPfWBjJuOcOpe0gUqBFwknx1+0DTcUpSMr0oodnp0+wjVMsJVigGbWTJsrsibWI8Hty3chrHZfEVEsWrRwKuaA/m0QZCQIvL2rOUpi17WFwTZ+s4lPnHOo/8A9F32cP6R5KAwHAR6bULExSyf71Z7rfECHEKpVmc9zc/LyjXAIBVULIF955k5/aDsJxmaguFn5uwLCsWClp+lR84zUiTOtNlpOejaZOGPlGm4D7RJX4ZgKVUZSSoBW4YKDHq4LwZLrmYTfOE1RsSYoKXTFwP7T8Eg3fIWLZEm0O0ISapDnWvlSlR00uwqxSzhQhCtSxnpwv8APv4OY7i8IlVSHSfIEf35eohvMlInDFDjZ9cUjsyb/HXn4GBp6wUlC6bM5pYHcVgdRSUlKocof6hFuBygAijGnrWLSwGDRlMVvMBcXnJXmyNmsbVbRugUBHPbXkmbMKk6dGDNj7TTTTilbMqxLcXvuGYubO5a0ZafwklQJUyNSbgX1vf5QmTUMGa8P52yu1WFY+5v3DPrwhTiJJQojyPygpCgoPCOokKkzCk+Bj0pBPTVvz8eJNg8UQXUEP8AmNpwZH6so5g60C5NSNuxGujCJlqxy1yjoHHLd1xi9WkyZ8msRcFWFWX1Nm44eTAnOM57Syimcb5aNSgcOz/l4HpmwtrDDbGMzsRLpaxa3LwirhxmEEIozMdi5v1DxdQAUDr17RhJWpUhaSwTbPJ3yO9w9tbARqJvCUzUuWvVugr2ZngqXL7YjHZQ139eucKaiqNIFJkAGWS7Ku2hZiL5ZEtdJcxLA8EkI0zEEkFT06ACpZt+kFCili6nPXCFKtr1RYSwE30F9NVEt6Eb4b4bh4yktR6FSmqxDJavLtaC0ShYJHlCuZVLUouS5z1PiTFisGEuDlIuWY+jFv4EHS6JSh3rRmiYpagz7usoG/TTUsCQ3iNXrqFXqebxY0aN8GmmWU5nk326ERnSQTfk6Up+EijD3dfvcQDU0zWOUeQZkhQ8Wuff105awj47gkrS6Upc+J7FLVUClNnvyaEEynVIU4LiOzkbSRXShKWkBQsD6/VyGtzxMZHLWlYu8CNdhHlpIvHgXjy0lJYxGJikdiImPR6JjkTER0REeiQl1akQ8aCWXaC8LhlOXBAYgnSoZ+lYyWtLWMH0tLNCyFJIDEHxDPy3+cVGQpLFrX6u7fLzi4UFO0DLlLklOIMb57xf7QTwzCPNTQsCCOeo/OUUWolLDMxvTSpSJ2NZ7qb8CMx1vDNHuIS/ElCQ5awrU1/O0RL7rlR6Fo1rAJhly5SbkO3/AGv/AD4CA8RJyKykgkXbfbnGqFYg8A1EjsZhlkuRnz3RWDFoxBaCcHLWpXhLNUkm3OM5hSBeDKSXOmTHllm3nL5jZYecuSiUo+Jw5AoWbY0YtYivKM6evXKVhP07oN2j+nJFXKxoJExmJ0JbV78HcF+MaDh2PROBIKSS5UBQEs/iAcgmpcHdtTHS0dbiT3D4HTry9o+d19FPoZuGYHGQILjwPl3SPgQPiJablBBc2BP0by+8GmplqLqTeJk7RnI7oU48Aet/xA2JWSDlS2jv9wK9N6RSbVOGQG46xb95MUbq9OuuMKsaopQ7VCkhTu4Bt6/MQpnFSRbxjekTLmLOI6Ep3E6g+HWhqw84L+FDl6WG7AhTj+YBVITMLAAn19PtDyTXzqZGIqUkZcByCgbakAhtLtEcXwMLynxJJrlJS3mWNLa2iEUxvhtz+9o0nbUJw9qAoa4bHdcMoljZyRyEWTODEJSE0Gr1tTSj3/tG0uROYhRgOdWUZWDKQTe9yDyci13yGbG7MXPB0ZCkSwCkqGYEgggnxJVvQkcu0YIp5kuYF56eEGVO0qefSzJP0s6knvE473Ft44ORlhJizinB0FWYjMHIDkBmCfeBZzWxgwUMsLxQpVtuoXJEpJZgMt98iNLbjzBzolSEyqpSEuHfKSroHqO28ES5KUaCFVRUzJpCSokDedW8ni4YstQ2Ac1Jc9KfmutiArhEoUEWYFxlZuPF/wAZaDrxzFiXe7l6HoCNj9rHwViEaGVgU7cvLi3n/MEJmEJzCxqBYgXY7UcQ2pUBMvHmT7R6RLBVhIvruOnLcd/CB8RPS7KVejJKvQg60i0yal8KlWMNEyGDgR2TgznSULLBwwvQPZ48JNxhVYRjNqClJKg3PLz/AB4aQRivCKipNx3LVJO9G0YtGVYUhF83gWalUxIw3G7hvsBvzfjC/GTQVEEHw5VZgaAm5HK/pCGtUMCn0g7Y0pRnywlu8+Y049XfOM3xLiySWRLAZW2V+ZY39IWBGK8dKqcmSAgOVA6hg24AZ8CRlCefNzKKmqY2Slg0BTpnaLKyM4JxPD8qAp60cdQ4bf8AO2SJ2JTQdUbOMqUJj7n5kPb26sFG0LY7ljzxOEwfM4LPArJmvqMiqC1aXMeZQNwfKKCbIMsKStJPBQsPPM+0el8ImkE/prpplLmnSKlRdgIJTLR2ZmKWlhxF+iQP4iP+WTq+A92HasQpaU52i0mRMnqaWyjuBH36aDsASkMsgDQAufIPGfZpWt4M/dTZEgpSHI3X1uM8+VtDpDvhWHSpWhHpWjA13szUhtJlBADdPHG1tXMmlRU725sm3DTkbeEErweVQvlANGZjUga7W3Aa7RoqWl8oyl1Cimxv8dfL74XcUlCV/qUKWDZWNT7tRyAP4YUVlMpMzu5K6MdpsPass039X65dma5uwPhkeI4xlZ8wqUVHWsWSAkMIDnzFTZhmK1iBETGZDMYOw2K/SVlyg2d/M28owXL7QO8NJFWaVfZhIOTvnk/4b7xPGcYmTQxLE3aj6ADYN8olFOlBxRE7as6fLEoW3trw+++PcFxBlzApJYu1LF9CNRT0i6lqR3k2MD09PKn/ANKaHSbNxP4GdiGjY4TimYOlRCtQajcA7il/sXbSKwTE96xjk67Y6pEwgXTmDq2/nodCediZU5KwadQCH3fmPl0rBLgwqUhaDf2668onLlOQCnMlQqDy2IAYttvYxCmItF0qwlyWbXp36vAM3BCW5SVKD2KQFNe6qenYWgVlJSWv5BoaAy5ixjZG895QPhc+rcTnAGK4skEuFhw7+Edh4W5ecZJnrAbAfSCplDLUXE5PgF5HRtG3WiMvjoB9whhuRUDdN4zVVzQLJs+94Jl7IpFllTC7F3SwFndiSfA8eUWyuNVJKVE1IzLJSWNGCQFb8qRaZVzEi6Lc+hFaXZNNPUUonkKF3CPFmd972YRpUYsKZZJyrQkkJNQbFizOMzjod4KlzxOTxOnpCmpoVU0wpA+ksFNY6gHnr6O0ZTj2OmYdeVQBdiFOfGCDlUWPSmlYwn1ExC8AYcYO2fQ0s2QJ6iSHKcOTEC++2WTO+6Fkn2hWT40pO7Bj8/SMf3UwbjBSNmUxsHB4F/f8c4ZTMdmIS9RQAgDUg8jY+XeL/u5bYgbRX/R6lK+yKbgkO+e7V2d4ZYDHJMtiQ6XtWmygK0vDWk2igpwG4Hn5QBNpp1Me+kt7HgfHVvG4iyWpIB8KWNQ9AO53+naCUzpIdUaCqB7vweuvGL0YkZXyl2+Hd2vRusaCrQkFrmBaiehTJHi4+IoOIUSzKJLAltCRq7AU5DeFlRPVMU6svaKoAIcHkPAjx9ToIExGJypUogFkjmLpcA/FQd4U7QWFBKN8dR+nJRlzZk/RI8fLlo3CMhi1pUolinu4+7RggKSGgqpXKmLKmI9R/Hj4RHALaYHP8xM0OgxSgWEVCST+fxGlmYRE2UU5gD7w090WJ2YNWAk4krxCOindlOkdkuxtztkOObOHZ7sWjP4vALExScpoSAWoR8PmGrBiVjC5jnp0gqnFKdSW4jT0184nJwEwgUbq0aBIVf7wIZypZwEZcU/MNTxcZiElrggk6aUbURp+9ms4THk7EpSsoVNJz01D731DfzEpuMUoMTfmTqR36tpGKq1ZMHStgSJaQxuOAYabvI6coCxOIABJJeobnsWtGLrmFjBhRT0qCpIvk3Hcd3A/mExPWCISkveD+G8VmSjQunVJJZtekXQtUv6YpNkongdoLjXUCPoKcYmdLExJdwK2NaF9lc7UNGaGsucJkvEM9eBjl5tGqlndmcsxuI0P3GYOrvA08BiCAUkEFJFC5Jb+NKNaLLlpWnCrKIkTlypgmILHoXG4674Q4v2cQpyhZSb1DgDm229OkJZ8qZJNrp9Y7KjqKWtQMZwTL/8AU+BuOT+cB/5JlBzEMDUh2G97gga7RkO0Ue6OvuIIellBph156XIbNKrNuygmZwlKpiluAC6gA5LvQO1LxYU87CEiKHalAZpmqBAzthNx42fUQFJ4GsG4I9etR0gg000iFiNp0qFFnI5fOm/WDcHw9KRlfxUeg/q06E23iTSAq7zn7xCdrzES/wCnhSX3ZjJ3ye5bLLlAmHCkEbPWu1oEK8C2OkOxTfuacqRbEC/sHHE39YvTj/01gJLnRvPtEy5y0EqBtxjOqoZE8JlKACiP7RbJ7gt8HfDWRxT4SHH4em1LPBCdp27wgCb+k1Yv6Uy/EH38fi8HyMcJhY1IDXZYfRxVQ5VtpB0urkzGv5wiqdjV1KD3CwzYOB4Xbn7wHi8KTXK72prXYkk03N9Y1mJ1gOnmDJ7c+viFk7DhwK0NRQjvShvrAS1sCSIcyZQKglJ87euV+APxF+CkoQoLV+567BnDWI584Xr/AKhAUWGv8R0dM9OhSpcsrWzpawAbe3jYOdwvDrEYpKfGLEe6aciOTM3OHiAlCRHCzVrmLIZr/c/LwLPn4fFIEqaKgkoWCyk92ZjYi2oa0eWJc0MbGKSu3pldonLUaH5caHPe+cI8R7PLkOoELHhy03LOoaBzoTCyqplyw5+nUx1Ox9pSpyykBphbCDcPz4Zs0IlTTmd3bXU84yCbNBKpxEzEC7a6nj17x2ViCFZnqC467+gjxQ4aLInlKsZv11aG+H9oMuh5kMD9K+cWlTJ0vIg84pVydn1P1IUDvS3sbeUMJfEyvxCrhxTbQaPWxHnBH+oNYht8A/8Ajy1AmUcQY4We+T2OR0Z/S8dGJUzgtcaMS/Icx5RnMrwLA39I3pf0/PmALUkYTkCS+nV72yaKuJYlSHDX3G+nKhHlABX2qiSbR0KKdNHIQyAFa2zLsx9PK0IMSi+/119B6xsgwuqZZuTn86+gfx4QHG0LY03CMfmSRYpB5ln/ADzgVMvBNG4w8n1X7mhXfvJFgee+3Xi7n/B5xapIpQsXKTf4a35Q/wCzcXj50J+BXct/APmPmC8NhyEgAONzetY0CABGcxbqJMfNiur6wmbSOvKy4VrFn+INK6NyI2+cVwCNv3K7X0bmN0cWv7dufT7R4CKqWDccvD8faK4tGUSTERZLguI3vsHLCkzJZL2VkJ0Y5mPkYI2et5qknUe38wJ+o5Al0suckGxIL6YmYbyHBbnm5hrMkB1ctOpB10L9obERyqlqSQ3XXrCqcoDwlQA0N6MNfI/eMVpGUGylqfG14BxuHmAFcs5tWHQuQCOTt17LqqSpBExNt7dfxHQbLrZU2WaacAdU4m8nL+F2PM3W4LipzEKue9hYnaIlVJSO9fjE1WzUTVkygEncB4lt3DyeHmFny5mjF3BF32cGxBsR84ORNQvIwhn0s+SMRSQNXy9fg87ROdhWJUS4zM9HB0zEM9wx+UaFN4yTMdNhlpv5erwBjMHmBN1NT5t+fSF9XJJTiGY9Y6DY9amXN7JX0qsHyBa3mbHnfWMoo6m5+kDDhBqiblWZhpw3iBKgFAa1/iBp0kAOIe7O2kpcwIWBrf8AH5ifFsa0xQFwqp7qp2pFZMp0uYvtKv7OaUJzBufE28LecHcL4rMoFgLSW8RvzBa9BY6wQicZRZ7ag7oV1FCK2WSUjHmlaSzqA1axdmdsQOcOEoRMSGmZVNZZ5s4XlGxrt5wzQUzQQdOMcrOTMpVJUljiuO7cXOjkZjx3s4gafwxVc5cFvEkggcqWcHoYyNHLWMKdD1zg2XtmplTCpZckMAXytlk2WXnvg+Vh0lj7zUSFV77C/OHNFKR2b5tYQLLRiWVqFzfrrnBc5EtwnKC/J22elINUEZECDBLs8dw0kJOXKoJI92mtGFKhntzjJVJLmgoNvaFlTJVKWJ0osoXH3jF+1HBP8OsFNZa/EgiobV1bg0bZjrHM1EhVPNMtXhD2mnpqpOMWUCyk7jvvkDoDlkMjCEiM4kho4Y9FTDT2dxQRNAV7qiBWwOh+kD1KMSXGkN9j1XYzsBNle+h+IfYgurIwBCktT4nIp1BgdEg4cQhpO2sBNwKADXG8EFj4l7b3PF6eMFJmqb3QS306RbsigRmmtRPUlJ3P43fyIbdxgSdISzEOGr82G1bxCVKF43myZSgUkONSPNgeefG0K+IywCkJFk1Hc1gmSokEmEm0JSEqQiWMhl4m/wB4c+y+EyklQd2ccgbdSW8oJpUdrNfQe8KtqLNLS4HZaiPADjvJ0jXmUEsHqxBPo7CmmUC3aHIBjilLx5Dw+Pk6+MDKlKX4gJgBaz7N+2NBKX/ifKNk9wMW68Y+Z5Y5947LCWeOtSPPHsJZ45Ho9HWj0S0WS5BVb7+gipWBG0unXMy+/oI3/sNJyTMx94y1W08IL9CR5kxlSTP/AMgEZXgv9QUyRsoheZKPU5ej3yL+JuMnKV4Swvmb0DWNQS1qCOokSzNe7ARwkumMybbK3XlrAiMMlqhy7Xv0OnblBSZMsD6YbijQBBcrDpRUPsxZhrQVqYsaaS+54FmUiT14eXHwhB7UcJp+rKFGdQG1yQNq/wAs5hDtGhEheJGR6eGOzq9RBp5yu8MiTmP8ee5rnK0ZUT5hoHYW0aFmFAvDft6hQwh2HpGj4fx5QCQs5mDE3pq+979YKk1ik91WUL6vYyJhxymezgWD6kdM7lmtD+VKlzElUtXh/abjV0272bbWGMtSJodBjmqlE+nX2c5LbjofG7+vPSEXtDwFRJmIHiZylr7kc7uPLUACfTGWcSRb2/Htyh3QbSTUJCJpZQsD/lwJ/wAuP92rG6soKEHaBsxDAEpUDuieJm5lZjc36797xCE4Q0aVE4zV9ocznz/OcEYDFlJANXIGzVvQXjObLBDwZRVhlqCDcEgbmvnYZxLHY4zMpszgDZiT65o9LllLgl+vxEVVUmZhmS04c7DgS3oq8X4Piq0Fwo/9Nm08I1e9h5xICk/SWv8AMeMyXOtOGIYNcwQk3fN7esangvFkTlKl2XcIJAfmgnVvhJfaH2zKtJHZzLP7whq5YpphwvgGR+7dfDJSmSAQLF9PPnDlSSnSJRNBiqU5VmKRkIAodG9axinFixaRsoJKcJzi3iWRaP0ZtULrzSQPeTzs+9oy2ihE1CQrOFChMppnaS+RGhHWW7lHz3ivDFyFFKqh6KAoRv8AxHNLQUKwmHcmYJ0oTE+PDnu4QAYrEmGPC5QK0pAd1AO7XLPazxhNciGlFgQvEASxuX9co1k0j9QrauZbGhZyNGubdH5Qz7NCEYTpHLdvNmzTMRmpj8DwBy4gQB/hiaqDOCT/AMrOe8ByU9qsqa2+G9asU0kSsXeyw7gPZvTe9oGmpIJbWwOuztTXTeJmyEvHqTaEwIAL3t66Zm1918yYrP6aS6lJzHUVbTpAJxEsBaOklGVLSVLWCo5ae7tz03ZRpfZnDkOWL+dSGDbnbq+kP6NCQgFMfNttzZkyaRNN38ru3IdZwwxU0g7Dlcv6mpP8R0EtAlJfXX7RlSUwUABn7W6/NoE/WewPZJIpTSkU/c8IcGmRrGHwGESsOp9e4/v6xw82YUlhHWUNHLnoxrf7j+cuPhFmJ4cEpCXr/P2+kVTOJOLSNJ2z0JQJQNx9/t6tC79E+UE4hCjsFX4ddfiK8sS8Y4Yvw8kl9vIdztFFKAgmRJKn3ennuEfQ/Y9LJWApLhNw5bShVp4rPHqABU48RF/1Djl0krUBTFr8X36a+DPE5yQxJoC551J+8ddIQEU6Xz1jnaQ4irDv+IGQxKWUQKBjrq/LzjwuzGGJBAvBq6AmhrpcDv3jbK5vGKkOGivEMVM2gIUFNajctG1o0C1xdY5feEk5ARMId+Hr/OmsZz2owSkqH6YKga05kuTpceTRzdWkpnOvLTrfHTbJmImUIElysHvB7jcR/wAW13vGYnSym9zp94zSQrKNJqFyyMWZvF/DeJzJCs0tRSdnLHrFwSC6bGMFJStGCYkKTuPVjxF4+gcA4zLxKQlTJmfs3NHKDd6WFeUMZFYFnDMsfQ9bo57aOyVSEmdTuUag5p5/5J4tbVsyL7Qey6Zhzy2z+QXzHPy73NKijJdUvy665Rrs3bQcS6p20VqOCt43HPe+QwuKwi5bhaSkuxBEL8Qdo6Ey1dmJmhyOhHA8fiKAWic4oDhMcePRD2aOpMeMWSWiWcuCCxpXmP7RDWaLKUcQUD1lGp4P7TsAjEEq2X8Q5q/cn1pq0MKXac2ScK+8n1HI/EDzqFChjQWVuOSh/wCvMcbHONEMSlQIoXF6N2P3hwmukTUulzC+dNmUyimaggjTr4fhvgGfOCSM6kpYZWLEaFurgHy7BTqhKj3iBwgEidP76EkjeAffxgiYhK0B0pWit60GxH5XvGR7OaneIoO2p5hzSrdl5g6bntCTE+zMtRJQtSNkqD+Re3nAi6Uj6D5/f8Q1lbQf/eT4pIO7Q6+MF8A4N+krMsbgVuGd3ahqW7xgmkmFYUdLwdM2vTiUqVLyIYnVicm4Xc7i3Jp/gwcyiRlDV3VexuGzK10tBmBSklJsb+XWUJRNQiakpcgc/AWZrsDfkdQr4rjEStGYlnuTux/hn3qM1VKJYEuWMvSCpWzp88GonlkqNuN9OHFiPY5nE8SKn5/fp9IEUpStYay5cqXp65ef8bmiqTOKlAB35BJHlrGKgAHMHSJhWsIQ/ofQt6R9NwcoIkh2onzyhtbB0qh3s5OGUjw665xxu2ZnbbRmF7O2nLTXc54ZQBi5wyZvEqrK0LhiHbR/lDqZMDXEGoAa1tPx9zAU3FJBYgP/ALhA5Ul9I17BCrnOFeFwrAKYJdIo2pGj828uUcrKkBacSzrb4h3W7RmSZvYSEN3e82lnV5C5vawi2Zggl1KJLi+zgUB30t9IIXTykodRhbT7QrZk7BKFy41PMvoOJ5PnCjEe4WAs2lr84ADY46RQWmmLgelg78R+fCFaEEm46wQS0J0Syos/jE5IelySN3iFWvGkkFfczJI3vH0T2Xw7JUoULBAdmckFx2Cj0Co9s1GOcVbo1/VM0SaREs6keQBvycjzDxcualxZz0sNAXodf+UdXIqJZAlqIxacY5OimTA5I7uZPz8eEQVhkswDOczHTl35Rv2QZgIbCaBcmLZMqmUVtc021Z4ulPZpdWUB1FWhKT8XMJvaDjAlkhKUqUO4ABqBW9SaVYXvHN1e0e1mEIyycwRT7HJR+4nOl7hIzbV9xa4HA5NAKPaACUcyUq0CTsQLvVriFq58+YcJNuUO5VBs6TL7ZIOJ7d4vkL6a2yjPcSyZ3ljw0Fyai96x6WSR3s4yq0oSs9ncb/jPMZPrmIFeNIEeJS5hSXBYixEQQDnF0rUkukx9A9nPaUYhpU0hM7RWkwhmfQL56jbU6mqm7kw20PwfvCLaGyw5n0wuLlI9SkbtSnTNNrBxxHAScQGmMFCj/Ek6Fz8j2gqopUTr5K3jq4hbQ7VqKNgkYkZ4TlzG48R/+wMYTi/snPlZlJH6iAbpv3Tu1YWTJMyVZQtvGX48Y6Snraaq/wBtbK/xVZXhorwLndCHIbNGTiCuzU7ERwiJiCCCxjhj0VMSlrYvEEOGjSXMwqCjGm9kllWdBJJIdNS76+le3OM1TTLcJs4/iDJdIKoJXMvhUHfNibm+YBYtxJzzFkcGmMpJBBcEEhg1XLmhFB1eKoxzSChLxpN7CklqROmAFwd53HuhyRl5w7w0gy0gZ2UAMxSep062La0hlT0vZOTmY5raW1VVhSGsnJxnnc/jK0dw+KWQXmKck0BJDUc1/N4wqJs2UsYMt0G7OpaKplK7YAKAsoMDyOl9+ed8jBSJiiQAaOQGoC+tL/F5waFqNoTGUlCSSHPG/h7eHoTiMamUl1Vc+EWbMQa7n82YSqqVS3AzPtvhzsfZcuqUlcz6Em//ACVkAOQ4+rvjON4zOQQXbu3TQXhfISblUdHtOcksmUzDTd4ZDdCjKTofIwS43wlwrV/b6GNB7KcNJmpmGiU1ry1L6C/lEy5fbrwaa/bmY9VT/wBhIM42WoEIGpOT8hnzbiY2eMxCQHqAEsAbsGDEdVDsYdkhNhHEoSpbOdc/V+td8LJeLSpgTlNDqQabm9awaiqRMACix46w3lTcHdVfjbrhFEyQgkk5a/1JH1iplAl3HmPvBYnyuh+IKw6R+szUCHA28ShTaw8oRJA7VA/4/aInKP7Kct7mYxOpBuxO57wn4qfGgaeL/wAlD6DygXaBOPw+Ye/ptIEs21/9Qfck+MZfELJCHJPhF4hIAJaM6halJQVF7RGWfmIkxRBt5QUA0ylKi1NYxzReDwMFT3bXGXOPoWCphktSsz/xA+RI7mDdkjunmfiE36uUTXpScglDeJUT5sH5QDj7H/Z8zDFYGccxJUoYQ+sLsNiF0GZTOvU6JSR6xKZ0wMAo+ZgsAXPAe8MJU9X6azmU/wCmdTolREDVa1GU5JgvZyEmpS41/wDYRi5xdSH5/IfcwqSGSY6mcomchzv9h94EBp2HzMa6wuB7nW+IxMUjpj0Sc45Ho9Hnaoj2cecpLjOPqJWSlJJL5JdXrVMt/Nz5mG1KSZKCd0c1tNCU101KQAMSreJhhKUwTzKn5sogP2glP2hRMA9oXcXw6FS5ilJSVAEAkAkU0MBVktDAsPKGeyqmcF4QstzMYHiKBSg0+RhLKJvH0HaCEhKSBu9jFGPHiV0Hzi8r6RA1cAJquQ94DjaF0aT2eoQRQjK3cl4okAlT7jBFRMUlMpKSQCpL8QTD9YcrfTO3LxJttBlGbNy9oT7YstBGZKn495UUTFHf9vqK+cbrN4XSgOzJ/wC0K+Fl1zHreF2ZL746FXdTKCbd34jQYIP/APJ/4JEMwOvOOeUoi43J/wDtCD22PjQP6X77+g8oWTf99Xh7R1FMW2fKber/AOxjNzveV1MVT9Ij07/dVzMVxaMo+i8DSBJoG8KPn/MG7NH9IniYUfqY/wD5wGgSluHcB97wVOQMs2goKcmK2baw8oKmEuIUU2Q5j1wwjxqQwpr9IyVkYMQT2g61gXD1SH5/OM43mAYjH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8" name="AutoShape 10" descr="data:image/jpeg;base64,/9j/4AAQSkZJRgABAQAAAQABAAD/2wCEAAkGBxQTEhUUExQWFhUXGRsZGRgXGBoaGxwdGBwaGRoaGhoYHCggGBslHBgaITEhJSkrLi4uGCIzODMtNygtLiwBCgoKDg0OGxAQGywmICY0MjQsMCwsLDQwLCwvLCwsMiwyLCwsLCwvLC8sLDQsLCwsLCwsLC8sLywsLCwsLywsLP/AABEIAMIBAwMBEQACEQEDEQH/xAAbAAACAwEBAQAAAAAAAAAAAAAEBQIDBgEAB//EAD8QAAECBAQEAwcDAgUDBQEAAAECEQADITEEEkFRBWFxgSKRoQYyQrHB0fATUuFi8RQVI3KCM5Kyg6Kj0uJj/8QAGwEAAgMBAQEAAAAAAAAAAAAABAUBAgMGAAf/xAA9EQABAgQDBQcDAwMEAgIDAAABAhEAAwQhEjFBBVFhcfATIoGRobHBMtHhBhTxI0JSFTNichbCkrIkgqL/2gAMAwEAAhEDEQA/APjs7HLVdSj3P4ReMsAdzDDt1YcKbNut1rFH6hd3rEsMoz7RROJ7wxwONyJIo7g9vz5wPNlYlPDiirhIlFJAz9OveG+B9oSh8/jD2JsHAFdx5co1pp02RMCklxqDr1pGdTKpp8tTgJU9ikMwJYONd6sj5Qzk4qXiFGYhTK+IEMoNye1LjvHTyqinnXSWO4/Ecwta5X+4OD6ee/mBwi5c9AcPW7B1BRcUf7HSNVz5aCzxkqakpKuuufvFPtBj8kg2C1LYUDZEgH5qT5aQl2pNM0AHIn0Eb7CdE9U4ZpT5ElvYHz4vGImLehAB5U9IXANlDaZMxEhYY8PtFZEWjEiPJURUEg8o8QDaJStSC4LHhEQWiYzBILiHWC4+tMvKakF0nWujxguU9gbQ0pqxKSZi0uvIHe+h+IoxPEFqPvFlWOx2fbSITKAHKNJtatSiE2SrItrz1GQPnpFSpKl5mFUgU30DdRXtE4wluMVVImT8YAulvHQeYu3C2cOuEcLCUpXNTUEFCerB1MbAh2jaVJVOU4+nXjAFXWyqST2ZvMuR/wAXA1Griwhg4SC+tyfSlmcW5GukNAlKY5hS1zdX5dbvfxgGYogk1Acu3IaNzApA0xIUCDB9Osy1JUlsh5v6WcPuffBGHWkpyrAKT+4Wq7gu7fZ+UZCXKWQFm/lBP7irkpWqSO6DezjRxw0e+7POBcXwOWlTjOLWIauoLHyMaGmSmxJMYJ2lMmupCEg+P39nEWYTCSkuyB1dzzIcUa1P4jZEmWNPOBZ1TPUfq9G9oaIQwci5bQ1vc9b8i8EhmhervKb8ddNFv6majXJB2AA8x1NSbh485NhFcAR3uFuJfrK24tCf2o4gZYEhCmUwKyKXAOXr8gAN4BqZznAnLXnu5Q62XSJEsVC/qP0vonfzOfK+obJgQLDMAmGHBcYqTOStPw1Lh8wp4e8RjKCFDOL/ALZNQDKXYEeP8+mpj6mlIUkFL5VeJJP7SxF9Q5DPTeOn2fP7WUSOt8cmZYpKky1nhbexD8sjCoKylSSzaH6v3+UEv32/mGw+ny5axXJCszLL3t820t6xmvG1zeL08xALEae/2f8AmKpUwKUQKDPUPbwhvR/OFS1ImrUwa/rlANUlcpb/APH0d4tQoBQGgJIFQGGbTR81d2G0WAGW6AVYySo5nM8T9iLfmB1HMoper0OjsaHarVF25RGZaLgYU42s3R8Os4T8TwYchuY3rfmLkQkqJC5c1xkY7nZdfIqaNMuYWUnqx5Fj0YVrkVqo/wDc3oDGOMaD0g806ie8og8FNCeCo56Ox6JiaS0QRGiVNEiqh508vwRDXixV3Tx+I8qYxcUqFfUfOPAWiJimUdxv15xo+FcVKwEqb9QMMxZy+trgfTmYNkTz9Ks9IT1lClPflhgB3hu/B3Na+jND2hnKmJSpnyNaxCxXtYd4pWXUDpBGybIWkO4LtvH0/wA84zr9xAzQdi0NxETExBjhj0VMW4QJKwFvl1a/ZoqtwklOcb0olqmpTN+nVs/S8arAcASlaCzg1Dm9HqGv9oBVNWq3tHSSaOlkEqGn+R42t6g/MXyMGhKGyJZnJNRrzYa3+sGyKKYtWKYWhDX7ep5UsyKVLvl1c624kmCsPhgkOqhoSBcD6OXANL0hlLpJSFBgPmOan7UqqlJdZOnDyDZcX4mIT5oArv5dyL1BttG5ITaAkoKgFa+/Ho6tEFS3GW2UCgGrkgPrV/JUeIcXiApjbXUnkPD+IAmu6nFq+dQH01tA00PbSGFOvCykkE9b9dBzhbjlkcq2setP7wEspIDG/CHMhExCiFg4eLhzbfv1sbNzhvw2cpctJuzpu431r1rrBEmYtSW3QvraeVLmHDYG9vIh/Ddb0i+UAD7o6Vo72Om20EBgqAVgqSzk5ZtfKDMq6gJUwq7sab7U9AYM7CYRYGA0JBN/bp739olw1LEghiwZ6pcUFr1DV3I3igGE3iJqVFPAed+ntzjGcfJM+YVe8VF6u9T4uT0hFLJIvHaVaUpIADWDAbmseFmtC540gR46hbRBEWStuUfQfYbiOeWqUbpZSalyFOkpFNyC3MmC9mzzKnFO+/l16QD+oJCZkiXUgfTZXI5HIXdLeIhlOWnUtrbQA0a/lsY6JU2WWYsYBp6lLHFkevI58DA2KxUvJ4ATML1PRvodPlAlRVJALXO/rdFysLZKd9/BmbnCj2bnZ1LejLQR6vr/ALfOFFCQSp9bxvt0KAljUJw+TfmGkySA5ALqpr0Z9LisNZUnFnyhPLQuYo3sL+sSk4N7MVPbPyBL+Y10jRMlAFxfnDRdIliOXqM9NXjk7DpykUcDqB/Tu1yPKMaihTOSyT1zi0kKpF40Xe3ViH0fPxhUsFJIKLf0v86wmwYe6pNxw/MELUZhxJmOD/ybzYZ7+MYmKQRHYiPR0R6JEdJiIsTEjd+ke0i5+p+XtB3D5JWpIS7uM3PSm7fcxQ4gCroQRLVKUpEokEk3B/u09PPMiNRgMGlzmumigo3FWAcsWJiy0KmqAzB3RnTzkUqCQQhaRkRcvoNCHDOQbbsyg41wJcs5kJJlnuUvoW+caKlKl/VfjAiKqXUKZAwk/wBvHhvG7UccylisXa8TCGNbX7RDuLRoEYVd7LPwhzwXg6JozBZoW2INxTl1aBZ05aThbOHWz9n0sxBnYycPg2t+PIsY2isKPCDmSwSBslzmqeh1ENqHZS1p73XDfHMbT22Zs5X7e4L656OBlkSzXJZ7gRyUEZQ5CQFNlNQCNN3f9th3h7Lo0Auo23Rz5kTnwhJJN33vrybfmYmtRSaJJBufKpJuPKxfkUWl/QPxGyUYfYeuXHzzDcap+FKg7AWdjdyW0vUFxpAlVKcYyGMRUrQ4wNr6N02+25wpiQBpuTo1vuw1ptAJECvl5cet50hXilkUSxuph9eZJBpSlIW1iwlDA8PP8R0uw6ZUypBUl7OOLZeGIDm19RGfxGKXNYdKNASJaZcOaism1bDrrpo3HAeGiVICJgSVPnKXtmZgemVz0Ozh5s6jK0lS7A+35jmK6eJ00CWbIDE7y923s4AO/gbsAhG17EM9rg6NsN+kOEyUIUAkeMZy5ahKKsjoPHj86eMVzZyQyww1aoGmt9I0mLwpJeNUpGLLJnGfXHwieGnZkuqjl7hmcgtRrnzAtrU4ZiWV0YGXJzwi2g1GvVsn4tjva/ANMMxIopszaFmfuRHIzkGVNKTlp8+sP6eYJ9MlX9wsrkAwPkz6784zzRWJZrx0K5DyeIaJCr2A8nh57LYsieEk3BHIUcUFLgR6WMM1Khv97RapWZlJNlqL90ngMPeyFntujWY4gsqjkH/296P4g/O0O1AZxxyHTYddWhedST8NtCwqz6OntWBZ68KSeEMqOUZs1CE5k+V/tAfsmtlqJYN50Bf0HZzAtCplEQ029KUUpUdCR7fb4jSz2yeEi5vscrFr8x3jopLdg4MJKEqVPIIzHqAT/MVcNYOp3UXHIE873B84zlMBfOHq5eoy0ijC4cIJNHcAOGFaeQH1iyZYQSTeMyStAff6u/v8ReCgUb5//YRkUJfOCv2qFXI68jHy+OfjOPR6JjoiImPR6PR0qjzRJVeNHwfDlGYtqdKmtCDt9ovLT2iRu1+0UqCZExeTmyTqGL4g2/L4g+WtLjxFwxNdtbu2kEoSlH02ELZ8ybPvMOIswJd+D9b4M4bOIDKJCXZIsWFqm1NuT82dPKCnxu3W+BZlKpQ7QG/jn15ZiPY3gsqYAojxVctlfc+G9Y1m7Kkq+i3XhGsuonJN1E87+pgKb7MysoZagWrUAXJu1q/KAv8ASQ7Bd+PQhiqsXhDgZMzEHMnjro0G8MSmSMgT1NKtWvKvpAcnZhTPHaFy/pGlbtozJH7eWkoDNzJ1Js4z+2cEzSrNmDFqv1OxcfnYdIpxkMoXSZctICeuuuYE+cvMAHetdj0TpAS5q1LZMHiVLSi4zh5gZSUCoLmoNxW9dGDlum0McaZQ70c5MWpyXsC35/OkUYxRIZjZ2U2o1BtXQOzQuqJ5mFtIzTMcg6decJeIYxKQxZrAuz6lq7HXcQrqJ+AYdT08N6CgM5WNwAN+T/4h9fbXMAwnTs6SUMwNQzXt9IShlL7/AF/MdsoTJEgmRcCznE7OCBnknPMals4rw2HKfGcrvTd2d72p6+TOnlBJciOR2hWLmgpCjfPcRrlo+9z5XbycSopAuXrVzuCda78tLQ+p5yjLCQMs4Cp0y3IT9hn8dPnBOKns+Wj/AA6GgBYjVtLVeCgezBOsEzT2iu7lb+fzrlA8layhWbKo1ZqEP8Jah8tOdcO+oHEHbpougoQAAc7X/N/WIYSatKHUlqFwS9Oh35VvEylqCMSxzjGahCDhUWbdv8P49hVOXnDAMK+pqBRj05C7QrnITNJLb4ClVMySs4VZt6dZ8w4BMI8TwcVqz83/AP1fcQvmUq03RDym2pJmOJ7jiB8ceZ8oV4nAqTZJb9zfWBsTfVYwwMtKv9kghsx16e8GezUg/rBTUD1Nnb6Bz2jaWnEtLb4BqZglSZgOZSQBzt7PGpWgleU0pqWLAEkB9bnzhsReOaCgEv1mPwIo4kSmQqnwvqDqKBt/lAtUP6RA4e4hls1QTVpVqH/+p+/WqT2bxDzCFWIYl96PC1KhKmJJyNvAx0syWusppgH1JGIcSB7xrlUSxL6A6PUgF9Gyl/5jpqeYEgoVkY4mTOwzMQ64+4b8RVLLJU5ZgGrcv0v9SYsO6e9HSrmBUsYdz/f09I4EkUYHeg+f32iVE+JisnPllFkyZlOVSkhQu5SOdiXihXJBZagDEL2iZasCQSBqxN9bi2cfOsXhjLWUKBCgagxzgLwStCUmxceF/ERRExnHo9Ho6I9Ewz4fw9KyxUoKobHW1vysQhK5imAtGtRMkU0oqUTjZwPaNLKUWASl0gMBU20cNWvOGCElIwtlHPzlJmf1CWc8vv1rDPDYKgUxfmAAOgtvaG9HIl4cZN/aMUTgncft9tb5R2Xg1DxTCGowo/M0DPFytKHVMUOAeLLrSO6lN+EUYnHIBLzEA6+NIO4uYyO0ZQIY25iNAuaQ6pSvI9ZXjy+ISRUzUFr1Sd+d/tF1bRpWurwaNJcupIJEshvCAV8YkO6VB7El6gF2t/FYUzq5Kp4UkWPp0Y3VQTJkhayplJbCLd5zfWzC/GGEmegoy5UnM5Kkm4v8/wA3Zy6lChfWBU1eEDtAQoddNZvS5WJSGUlnALAaVa97a8jGgqJMs2uY9OnqmIDZeWp6aKE4nOa2IUnxB6JqddXJ310gBcxUxeMwKXSnCwfMczb4HDfaK508kkh7P8ztzfseUVMwAkbozRTnCHIv1+N+TRjePzFKmkl2bwvt9S7k9YThWIknN/49I66bKEtEtIDDCG+eZxO8OPZzFZkZB74oBvzfeAZ8vCvFHRbOqjOpxKADixfUb/LMcuMFLzWCTqaECtH8yYOlVckAE2LRztVsWtxqSlOIE2GZYG2tgB1aw5noBUHIIAJ3ZmoWbn84NTVIcEKhMvZtUgF0Zffc7/j1ukcW3L1JObLtu1+7wYmvU2b82gcyJqVA34M/3iaMcMwtWjAg7XYxRW0AgFTiCJdNXT1CWhJfk1zxI4wDivaBIIyoJuXJI1Is6hpAxrlL08zEq2SoMVTLkbtzjO26PJ9oUtVJ8xtp4f7NFP3iv8fWLnY8rPtL/wDXx/yvBQxKVpdKXBD1ffmQR2vHv3ssuCIudi1KAlYIIORyHCxFn4+EDzlCzCtgYxVWIyuRBUrYVQoBRISTvOd2tbqzRHAAEkgEDxAi5D+9XYgXislQMwt1vjSulrl0yceYJHMuMPNje3GHUmbnWTqM2Zh1SCNwXty2MNHJvHLlASyd7ctDfr1jnHPhsxSoHuMz+vm+8DVqu6RwhlsVDzEk54h+Q3L05Rn+HYU5qWI/vCWZMDB472jpVAqKMiD7HrThGqkHNLSp75R3CQPLwgf8jHTSziQDHyucky5ykHR/f8k+AjiZhSVChANnNACCGLbKqL0G8apnKTbOCpFQWS+R6PqPeIDGBAUWbKCcpcvlA11dwO4jCbWCWklI4XhnKVNqCJeTucW4FzlyB8RpGGxWNWtalKYklyWB/BCdXeJUTcw3Qsy0hCEhhYWB9WvH0LG4OXiHTPSFKDstIUlQfVm1qSHAdzcmOgm7OCwS4fgb/aOVlKqacgoT3f8AE38iC/Dfvs0ZjEezKAaKUBoSxHmK+kKBJBOEqvuaGkypmISJnZul8wd2htY8/B44ngUmWgrnTCBo/wAgB4lHt1pGM1BQWf0/mDKaoTMAUEa6qJt4Ae5LZAmEuKnoJ8CWFg/zYfeKAGCFLSegB5Z+LvoYnK4gQFOHJDcmYB+tPWKlKrAFhG6KiWy1LQFKO8aMBxL/AJio45YDBSmd7nYBvSLh3cmBFGWBhSkM75DcA0clY1YfxFi+upBD+sUVLSpo2lVS5YUNC/mXv6xBM0h/V+cThEVTNWkEaa9cIjmcN5faJZoriKhhPh9ogYtGRjkej0H8LxhQS58J+HS9+R5iKqKk/QWginRJmKaeHDNy4g9XjVjxIGUkC71e9urkdzsRBdNUCY4yJ98oWbS2aulCHuA7cnJf3B5PBX6bJDmiQqzXspuZNBzaDgwDwhWFFWEZlvuPuYT4zigSoh2D1LsblgGvf1ML11Zxsi4664x0EnZKTThU44VHJ7sG3Z3PkAPG5UpEwAslYNno5F7a6lqj5bYZS06fPmIB7SqlKAcgbswPAuB6DdaI4bhspKgtLhVgAco7ZnJMVXRy1pzLc/xG0jbFTTzceFLjePsR5wSUJ0Khr+5yTfwnnttHkUEgBmfnFp36g2hNXjC23AWA8/v4ZMMvAS6+8KZQ5GtxUDXnEGhlPZ48jblZhAOEsCMrgHiD8b4krgJUDQsBU2NGuA47uI0Gyjmxi0zb882UlLcs/b2eIYbhRlLSo1SG6sD6n6QLVbPWEHfB+y/1AhNSkTE2yJ1DPfpz6Qg4jglhb5CE0CdQQAGY9GPeB09wMrOC5yf3EwrksU5Bi9hbwyu93eAVXi8CHO8EIzFqm+jk8gAOUZnCIMR2q2uc9H8Aw4ZaRoMRw0TCFlSgfCFf1UZ2ahp9YykJUpHdEGbQmypNQDOUdHYhzbUGw3PuyBOdGLxP6acooCAX1YuRV611+TQQlJkqZrnq0Lp00V8vtMQCUmwu4JzxPmSLODyIDsXw3FJUU1yqUzWd9CNv5jaXVXIVnv0gGp2OUoTMll05tqAXGWo3b8uMMOJzM4ykFyk2u2h6sK94IqEY/L8wBQzewNm+q76WYjk5LHlxBVy/9JCh0dQsTZhvf0hXMpSxUrSOupNsjGmVLS2K5OrAG5Gl2DbjplDXAzXw6RX4ifVsvcJLnn2a0yiJQCo5HaUuWapapeVh46jk1h4QSpbkKdnS6m5kAjq4vzeClqOFxCqUlIUEHJ29LH1y4NCri83LKVu4DClySfMiF9Xk3H7n4joNkl5uM6JJHklPpihAlIbXyMLyTHTJQhtfI/eN7gV5HICsyWDuAq9vyvKOzTLCQfV45U1KHCl6ZbvKM/xjjWQ0PvaA0Af3vTSOWrSidNKkHxhvQTFyEkzksDknI8SQbtwzPIAxmMdijNVmJ8Vmdx/xe3SMkJwhs49UzUzlYwAk7hl4buXiN0DRpAscMejxj0eiIklBNoglo0TLKhaLJIcsenT+0VVYOI2kjGrAr+P4g6Tw1SlZaB8tdA4f5t2MYmcAHhjL2atSig2y8HH39C8dxHAZiUKUSnwu6avShI3uPOLJqEks0YTdlrSkqCgSA5F+srwqjeFcdSY9FknfGw9l5hVIUHdpgFQ7AgqHSqNd43ogAtQbNvmBdsFS5UtRU4GKz5fSGbxiftLjylBCXClqIDaBN71ckt2iamaSBL8T8RXZlKE4pzZd1PNnUfCwHPhGNIL84GEHEEKc5wx4JjCheX4V0L2euUjYub7E7x5ykhQ0iwQiaky1B3BbgdG9jm+gdo1a/eYs4DUCgdjVmb0hnJIKRHN1SVpWpwRc2Lb+eY6tEVS1C786OBsHc0Z60jRzAjhX0/k793zDHDyMiXFVEb1BFGHhOhB57QzkSFS04iL+35g6VTpUQpXl/Pll47uiaQwLsQzrJfN2tUeprF+0XZzaC+zlpNgHbJuvf2gpKaZS5HNi5sPeN63PON1oC0YVZwsqZKSxAvwcW4MD1eAp2HFmCTZqda+Kov5wmmSU/SRA4qJiVkgl94d/aFs/hGauRD75acjuYGNIjICDkbVnKLrWTzZ/NveISeGGUp1N2IFebfT+wE2lBVhNhrv/AA8PqTaq0SzNS5VpnhHh/cR+A7x6TiETDkIYsQwBvWgOppR722jenMopwCF+0JdVLX20xzvU7vx5AWtpfKKsdw4FIAYgC5q9q01rb56arpwpLQJT1ypUwlrE3Gh892h04DNXN4YszQtwHUCzuUs1BoTaA00qwnD6w7m7XlzKjtru4LNk2m5rfiNPPV4KXqTZ2JYJDtrptByO7LbMwjmDHPx5JJsBvbP8/MKOITSAEb1JDVb+XHUaxhMAx4TkPc/Ye8HSFKEgrAIUosCHskNbxJ5hhvgjDLDIazKo7Wv6H57xDgqHjGZBShR1JTpzbzL+jxLCzDUEXzvyc1pqltOcEyl4xAVVK7JVtCG5Nbx1+8D8XLprdzbapF+p8oEqXWDvB9Ib7KUJUxJP0lObalreYAhDmakCApIyhutM1KiAthub8xtMXPySpi3dWW18yiwsdPEPKGtXOKZed8o5nZlMufUDGHSO8fB2FuO45ZR89mlRJKnJ1e8LgzWhysKxHFn100QiYrHY9Ho4Y9EGORMeiSTEGLJJBtDSXwwqKSmqVVcPQM79L15QN2uY1huaFIwrBdJ1DuLP5biY001HIsGawozWatAPppBtPQADEsXhLX7fmTVdjJW6RkWYnRs7jnnezWi0ZXIqUl+oeh6pNP5iytny1psWMYSf1BU06xiAUDmC2tyOYa3qxjK8W4IuWolIKpbljtyPMfSByrAcK7H3g+XK/cIM2RdO4G4HEZiFqZJLMCSSwAjxUBnHkyFqAYEkmzddXjaezXDlSUKKgbhZozZaAc3ztzrEyJ31q3C0TtCiSkSZOIFSlHEHFsjhz0w56FoQccnklAJ+AGjvUkuYhfemKPVgIvLJl0stJOhNtXUo8sm+0J1GLQMoxwGPRUFoaYTi6xRXiS716VFOUVBUj6D4aQVilz3E9AOuIABW9nAvwd/EQ84bNzJC0OdrjqmnT1eD6ebjHEQh2hTCSoF3SrI+Oo3v7FrZ6iWSXNCWo4YmlDRudecdMVqUxTrGcgISgOxA45Xy1tHjMSaGqg1zdzUna3rtFGBOEm8EXCcScufVm/mJhKmLDw0AFSp+ZqMtvPnFsS8TacYGWES0lSlB87N/NoV4kEqJysKMWYVarNuCx53hXPVimKIyhapScwd7/gvu+zQOifca7fgrr9bRk8QpJ+qJrxAIAZr0rXfk7HbvGJQgkmCEzpqQAS7cnHy3j4QoxvD1EZpealWT4TQ0Na+WsBz6W+OWId0W1+4KepV3fxkTu5+JhhhCZiRnBSqyqMDeo2VvvTaC5KzMS8KK2T+3m4UkKGYY7/jxtffHJ+DUFAF6AV1o5JPVUXUiMZc+xI49eUTQC4cggvTRyG7NQeUZhCgXgpU1KkZMzc/y5vCriZUCA2VIuTyLNqS9fykKalGGac3jrtlTO1pcNmFy2jkMGvcgNk+5znPCrqgAOWL2o559vSNJc0FDHMevXxAlZRLlzipIJSQL6DR7bszdru73ipKiFElze1GFUkjakESlBHd6vCurQqcO0JGQFzm1uelviPY5ylj4iQHO7ub9zAU1ZKzD6ip0CQizk2Zsrbxk9rmEapSdQf8AuT9osFK6BiipMoFiD/8AJP2j6FjFhSCkg5VgVGjVcaVb5Py1rp2JGHUG8C7Ao+yqO0YspPdc79OY9L6Z4fjeFyrcFxsaENyeBqdbhoa7VpiF4wX4bm4fiFcEQniaA8QbRdAxFogYmKGOhNH2vHniQl0k7s+UG4fhylECofRq3aMjN0F4NFEyccw4Rq+l43XDOH5ZaQFsQzquaOABSwJu9cuos32bs5zjOZ9B9+ufObX2supIp5ae6m2ebPc+Gjc7xZisSlFHzrFBnNbAUJqbW5Vh5MlyJQyc8emhfIoFzSFHujhrfhbj7RzAzxNBdBDE0pUnYjq3eNJC5c5JZADcBGlVS/tiEhiev5+0ex2EKQ6WbxUY0N6OdWN9ucKtoU2BQwjun3jSlWkSwvEQbc/jfpv4QPJSJaCpYFA7kOQ/wgm1SLV9YXmXKTLxLA8hG6KipmzxLlKVqAAohuNj5vbjeLZOJChc+J3Y3HjHQ+8C24B+EQNSI7WUt81P7Q02vN/Z1clKQCmUEs99Q7neQLncf+RjG+0OGUhYzaDI/wDt+hBECylF1BWb3hpXykhMqZL+gpAHIX9j5vCkxtCwxyJiIIwuHzkhwPrGa14dILpaYziQFN8xp+FZZaUh7k61c8tg3rGtHMZbnWB9tU47PAn+1vW55aNr6wwkcRymhHiBoSCa7jMDYv13hvLrgiwUGhFLp6pFkpV/8T6WPLhwjiOIgF6CtCWLDk7RZW0kjvFnjRMirm91CTxYN5nIH1iib7QAj/qPQiiexFQ5AG9K6xjM2oVWJPgIzlbGnrGO2f8Alfe9rc/C0RRjXAINKamxpvSx8mgf97LbON07FqsVkE8m1fXXJucDYrGKIoHpYksaUZiGgWZXnEyYb036c7hXMcHQBvU3Bfo3hT/nq3sn1+/zi/bzN8B/sZD5HzguVxMLJJHisTUPzpvzeM1VaxcgevtBknZEhZwoWoDcQD6tl4Qz4Zjs3hLgghi/U3Glv5jSmqlLmYVNfrWB9p7IlSaczpb2LKdi4OTMNPnONNhpWROYgKINR1dQNL0+t7HoqSQlbqVHHlPaqwAs+R9PfoZiJQMjM6SpntZlAANTUwU+N3yjpSAAyWfU3L5DXxgXiOGCkOU5muX0dnbcX5Vu8BVNGiagnD1vgTEunWkylYT119jeM7MwZSSQbJba4Dj8aOam0DZG0dHTfqIkOsXAItq+ulrcdIgpZWWN3A69ecUTPTgwK/mNZuzZpnmdKyewGj5tpnmLMSwinEKABBNhy05fSBcRUbQ5TJRKQSrNtPt7574RDkT6wXCIPoT6xopXGnlKSTUVCeaQbHQEP+CA1SlO2kP5VXIKTMAGIA23sPkC1nzEZ7E4lSy6j+fggtCAkMI5+oqZk9WJZimLxhFiEnY9vpFSRGqEqJsD4QwlcOz6gGjGzvosaHmPWMDOw9e0NUbNM0ZgGzHLPRQ0PEeLwz4fwnL4loY1DCt3B7a9o8gKnnCh4icZWz045oSFHR7ngBqMjmw3w+wmBABVkctd9NbilOlCS8OKWiTKuReOM2rtqbV9zEydQBnoxLufZ9IOkz3cKDV1NSwct0B3A6Wh3RKDlG+FMsFJxJPpv3/wT8BKlFSgAkHvtz9Yick42AjqZJBR3jBCJJSSkUGmpfvBMkKDgZQDWAFlvcacPeI8RmDI5u9L2oba1flAu0mKGOenhGUtYRYa58B1v4awix8wqGUeJyAzFnNNqfx1jnatlsgG/CGmyFmRjnKSMLMX3Z889Whhh8OoKZIpqDbLoCdf7wbIp1JPcELJk1dZdWenXz7R7iHB/wBVGVTBTBlEk1SDlJfkakabxadsaao9ogjFqN/pnDKk2gqVKVInJxINw2aDc23hybWe7bow+Owa5SyiYnKoafUGxELZktctWFYYxdExEwYkl4oAikXAeGHCU+I2tA882hxspIMw5ZQ8VMyS1kAZgkkHy+8CpUSoDSHlRTy0S1TSAVAEh24b91m6ZDhl5lgrLgErV2q3eg7wYsMGHKOekLMxYVMNg6j1xsIu4rxVUwZWAGUWDVJCj9u0VlSQkvGldtAzE9mkMCkPzsT9ubwLKwamCj4U7nbWmsaKmJBYXMCyqSYpOJRwp1fdrbwy1jkzFnOCHAS2Uch97nqY8JYwkHXOJXWL7ULQSAlsI4D7684rXPL0JGkWCA0YrqFlTgkdZRXFoxuYvlIBv+dGiiiRBMpCVZ/z8w84HNCqMWBFSSagpFjyV6REhJFQk9axvtCeF7LmJSCzgAkm5BGh4H5jYmYDUGgCXF9jTZwojoI7GkujOOEp0gApOYy9vQgEHfHJOJA2Ulyz/UXer7u8b9xVgbQxTMUwLbnH204DTLdBCD1tT9ra7vcevOLJOIkaRjOlOgHi3Xj+XtC/imGSFKBs9GPNhQ2LM57aQimoaAaaaogN4vy6aM7Ow/j8JZY3YDNv0BrpWOeq5fZrI0j6NsaqE+UHLLDtu1Y+GbD5aM9icOpBBd315xohYUGgKpppklQU7vrx9YhmSLxLExTFLTYxShTF4uQ8DIUUlxHkx6PJZ7wZ/l6whSyPCGqNSqw9H6Rl2qSWEGmgmIQZi8mtxu35PCKsPPKdEltxFlJeM5M8oyAtvjR8KVmS6kkUPb7k/wB4DVKKlYUw+RWpkSBMmljexLdZ9Wh1gcQE+Jkk1clVLUdnsB9njoqdKUoAAj5rXrXMmqUokvq1z5t5nTNsoZiWooKikkFi7kj0rS7QU4AvCgABeEeQECrmpSTmUgPcqVLTU6VNukZmagf3CChJmlIZCuFlRGZxFJFFpUdksoa6AGtbnnyjVNacgseYjbsKhJClJUByI3a23dXgCZjlZqk66Ns9T05Xipqpr5+0EA2fPrr1gLHY4Cqie9x5UN4DnzwPquTBdLSTJzkWSMz1fjaL+ASv1M6zUJOUVoXBfu3yi2zpX7mYVKs0EV8kSCinRd3JVyIsM7OLi92h3NUUtUAPWo577w9X3WCbCNKeSlKbbuuvGOSAo1IYbWI5xKVKVcxKkJFoo4jgJc5IRMclNQTcbsXtuPrGFVTIqU4SWVofvGYR2C+0SOY0Pt5iMHxLArlKIUKPRQDD+OkcwqWpBZQg0TkTLpI8NPCA0rIsW6RUgHOLJWpP0loPmY5S0KSavkA3fX/xjASglQVzhrMr5k6QqUbvgA3vr7R1EqiAPjJJOyEFvUp9I8SXJ3e5iEoRgSl/qJJO5KfuR6CDZHDAGWTayTqp7nYfxEKK2YhusvzFkJp8QVLWFEDLi/1Fn8Ejg5AjmLQFe87Dyiie7cRvMImsleWl2zGZ3/EKMQkBRAo3f5wSgkh4U1CUoWUgM0VoS5beLEtGKE4i0ey0fm0Q94nD3H4tF+EwqlqYaipNg9voY9nYZxayAVLLBrvyceORAzjRycqACLFT83JBJA0o3Yt18EJkMtZc/aLGdN2kVSZKcKMyX1Vm7b8tW84cYeaxT/UGA5Jeg7a/K8OqKsAVa9r7j+RHMVVLNpyVKDd4hnuMjcZtex+bQxEnKQsVBam+tG7f90OUKQbpyjJFW7jI79zb4iZuW/8ANSb8gQfKKzKhKMs4tMqApBSL8uQ9Wy584q4lPSoEk+Jzvdi7V1qPnyVLIIzgCTLUg5WYeXX445xOISM0yY5SCAQA97GptSvMxztStUxeER9F2VJk08kTlX3235F2DtvbhCTiuLSotLcJ+bs1o9JllN1Zx7aFUiYcEr6R6u3tugBRjcQuUXMdMo7GIxCJ7JYzBhnw/gcyaxAZOqiwHO9+0WQha/pEZ1E6TTt2i77gxL7mHywaNLMwjyDJ1JC21I+LsAadRGMyjVKAU7wxkbdlVSijCyTYPq51bV+FrbjCGbhkS7B9g4vuSfkHgcLUvWGq6eVTFwmwyDhyd5PsA54BzFc3jRAAAZtAWHfUxqmUdDAE6tlP3pbnccvHfwENOGcSLBRyqU1Aa5Ru27mNUVSpKSlnOjwPM2NK2hNQsqZJHeCbGzcdX5WbOEfE+JzJy1KWskmnIDYbWEWJK2KrwMlKJCVS5ICRuG5/UvrASpjtyjwEQqYSRwjmapO7+sea0Rj7xI1f1hjheKKAL1YUcneIxTE2SoiNUIpluqbKBI5jzZniSJSp0xkgqCqt+0Xf+lvKKoSpVhdUa1M6TLeYphLOm7l/y0G/0jX8FkIkoTJKrnMTS5IG9KBIHfWg6GgUJQMs5li+9tI51MxM2YZvgOA/k8dBzOnS870qlxXX0MMD34LK2tHJGcPmPSkXlYr4oxmKD2MV4maiWM6z4uVSbWe8ZFaJTqXFpswqSCDCcYw1dQYkuCxqf6QCPPeFTu73e8KZoxKxAMeHDiTEJmDw5qqUkn+klB8ksnuBGZkyjpEJqalNgrzv+fWODB4ZLFMsD/1CT84oaaSRd/OCZO0KxJdJv/1+8XGdLTRKMpAZ6WD6s4PnF0oloHcTFJs6onKadMxbg/wLN5Qsx/ESk0AINHUaHW48IPpCydN7RRAcNHTUdCKWWmYsJViHEDezl7jeW5mAZ3EQWzAp61HYj+YwEo6XhgaxIYKBSNHYjz19YDnArLJBdg3Py6xonuwJPPamwyHp0YKw3BZpPiQUgG6yED/3X3o9o1CJix3QYFE6nlq/qLFtxc6aBz6cIdI4LLd1KBGYq8NBqWL1Oug6xpKoZn95bl194wrdvSHP7aW5d3VYX4B3F945R2cUj3Wb8egdz1/iDAhMsMkQmVPm1C8c0knrkAOQ+8SkTAE5lkkOWV8yPl2hRtBZUoIEdl+mZAlS11BDacGax830fg0Dy+Ly0Gigod3D3Y3Eep5s2VYC3GPbTpaOsOMzRi1IB8H1Lb7bsrQx4dxZEzwoOQ0dKqpVpRQ15EQ1l1iSwVbnHJVGyZyHUnvpDlxmBy+xexMFrWXKXI96lA96PzFrWDkwWTZoWJGFiOHTcNc+UL8eXD5ncl9Xavf3hCbaE1T4N8dj+mqNDGcR9Nt7a5deUZziGNWCqXZPeBpUtJAVDLaFXNStckAAcrtz3HyhaDBEJwY9Ho9H1aUhCk5kyZaeYQhNm+IJowa1aR0c6kkJZSEgPHIz5s9EzAuao8MSjpuKv4i+bhczjQh6oJtQEEhzp5tVnjJgRAiZpTccs835ZdHhFUzClCRUBLAOUJo5e7sBpltcxRaAQUxtJqWmg6g7zp1nnujO8c4GFTEzJdQoil8po42a5Db8q87OlKkOB9MfSNnVcvaOEzD/AFU79QNW0Nja17tZoyWMkBBym+v8/OLy14g8D1chMlWAm/X8xVLmkORT8p9+0WKQc4xRNUhym3VvvzAjyUtQin5beJJ3RCUswULdZb+USmYcgjZVjoYqFgiLzKZSFDccjoetYpi8D5Zwx4ZwibPcS0nmo0SG3UbXtekWQhUwskPGdRUyqZDzFMTkNT4Z/G8iNVgcIjDIMvMVFTFSgKeGzD3ktzFb8gzkyRKGdzHO1NTMqlAswGQ9+F7a/eKpjFXoHv2GvpaImAEWjSnJBY5HO/v0YukicAQkvWxsKHlTtEoqJ8vK/XWsGCbKZipr9Xfk1rxKfiFAf609KGrlQAV03a2uu8em7RWlNyH3DONpEifULaUk4f8AI2Db73PgICnYySnxLQuY7eJ3FbXdtusLxXImKcgvxMH1GwquWkKMxOHeASL5XYZm2jERXN4mkJzBDJLh32NQ7aPamkaDaCHbCXgVf6fnCXjK0t455HfA87igLeHvu/QRY1qNHjIbDnDM566QRLmGZRCatf5MWtbeIRMnzFMlIv5xK6WhkJ70xSlXdmZ/HrfDRPDksFLID0ZLnxa9ug0g2l2SEF6hT8j1lu9YLqa1U+UBJRgTyGJ9S5vfN8zrF6eHymACEtzAA1vvDA7NplD6YX9pUSg4mK8yX4Nl52iqdw5KQVBCW1GUeegt1jCfsuUgYkhwIGm11UC3aqvuJHtHkTR8IoHGWgTs5AcX3gZKEJyDQHMmTFnvqJ4uT6n4iUmX+64cs9OpFm6DlFmjFanNuuucUzVi+29zUWSLaVbyo1SoFxGwlYAFWL7tOZ38MuZeFOP4glBc1JNhoNzv0H8kKfPYlKc4c0WzwpKZk1wjhmd54AeZytonnY1apjZjUgUtW3bbtC/CCMSrmOiE9aJgkSu6l7AZX14vo774FWskOU03A1+sXAALAwOuYtScSk238fmLJ8soLfmwHkT5xVJxB42nSzIXh63AeRvxMabhOPzJQmYbC4VUBsoD9L/j7yKzAcC7h7de0BVuw+2R+4kMFYXKdCx99TxuS7mI8Wn5pKik1Cs6S1hQKANtBbY7R6sZS0nw8/4iuxMcqVNSmxZwf+uZ8lZ+u7JTJmapvvFAGsItMmGYcSs98RiYzjseiY3k72+QFEjDubVmFVBZqBug2g1W0Zq7lI68IRf+OSUhjPJ5IA8bmJ4X23lr96WEHmrv72R7sXMUVtGYnJD8j8NBNJ+mqeZdVThPFFvMKAHkIIm8Xlkv+mNaMl67FnHSsWTtAHNJvfnFpmwpmH/dDAgF3DWcOASGJccOURw3FEFykEaZSwrXYNvVh0gSsrZZTgAIhzsTYNT2wn40ECwLkuMi3hkH8oR+036SmAH+oQCDvm0JFi4IAtSAJJILjLWOg2ilC0mXMYrFk6cgSN7WfXxjOYaS5Duxr00fzgtamyhFTSMZAVlnyGXvDHDyAjcgsa/PlGClYoZy5QpwQkEgsb5c2APnDLCSUrDMSDcEP3DaxeVTKmKsW49GMKnbEunSykYgdCdfFPvfnB2D4ThwrNkMxegUrwu1yBc8qv5w1l0iEDvF/QRyFXtSbOW6QEf9bk+J92HPWCMbxEBkLnJSPdCEMWtRKUUSQd2jVVRKlixHhAdPs6fNmOmWSo6qs54lVznxgBWMlgAjMXqCQlzVt9+cC/6hLyYw7/8AHKrDiUtDHcTy1A1+8XSpxDEUB3P2avM0ESifMmGwYcc4xqKClp0gY8a2c4WCRbeXfPTO9xFXFeITAkqSrKnYAOH2LOK1d9DWJq56gAlOse2RRSlrUtYfCH33cC+jXfdbfGWTNJc6351YP+bwAUi0PEzVEKIzH4Hp8w24XPSpLEeIVbQ2rTTceUYKlnGHyhpKrR+1UAwUL3yzZ23ZOMt2QEMJWFTMlLlgEP4nBdlCyikh20Jc0baDP2qSQUm/H2hB/q85CVCYgYDmQLgv9QcsWO8DS+UL+HcHmiZ4gBL1Lghrhtz070eLIkFawkjJnjKdXCTKKkK+pwBruy0bjnxjW8PkJSkBNats5BYvfnS3W8dJRy0pl4tYVSEBZ7U56Pp6euftF06YHqCTzampvrWCSEawZiWevbrSKMZNN2CkitD3frWMVzG0cQQJJUATaJSZgyZjq+z6ki2z+sECZ/RKlQmr8IVhB3faBACl6Ha9dez25dTCYQAoAs3XXTRybNGXLvWlu4+I2LFm9R4loslLqcdfb1eFmImoTQHMTdlWGooKanelxAsyehILF4YyKKfNIBGEaOM2D65nq8ZjGqJWXHLy0hcjKOgqD320FhyEG8KkhYqKpUGa7a9WJB7xjNKgpk69esMqBEqZKxzbYDY8NX4JJB4PD8JAzDKwzZmLUVqz2Ln8aMptOtCMSrGDqPacifUdnJukOXO8k5D/APpzpbMiM3xRbzCbv5dByjaSO6BC3aSyZ6lG/WXL1zffFErFqSwBptGipaTnAsqrmy2ANhBg42sBIoQE5SCLkkl6VesZ9gC774J/1NSSkpAsljbMl3PBxuhbMW5J3jcBg0LVrK1FR1iMeisej0THImKwRhcOVqAb6fxGa1MIKp5JmKuLanJgPSNEJdEjQAVzJam9bRMmQQMS7R7aG0EKmdlJYi1wC5LM2Q3ePrF0uQhQbMHd/CQ/LYd69YMFOlf1MYSKr58g/wBJ0+l97XvyaL/8mz1/UrQVF2Liz60jE7OP9pEME/qkBX9dCibXBGhByLRP/IJjFih9KLJ50Skk+UU/0udm48z9oLV+r6IJLJX4hHq62ilHs0s0K5YayT+oktzdD+Qi42fO4QGr9SUqw2FeEWH0Zf8AbGfaL0cHmJoFSxzBVXyS4jcSalIZOGFpr9mLOKZ2h8Eh/M+0UcQ4HilkBK0ZbMFG/RqiKftp6x/ULxt/rGzpV6ZBT4XJ5vu0dtYBkezWU/6i6190fVVa9NYt+zV/cRFP9ZQATLQSd5Lc8n43eD0YNAtpoD4nNNg1r831jWVSIll84zrdqVFUkJLAbgGHjcv08FycKpgwIAtXoTQWpvDBNFMUMTNzgIImKtz+0QVgFmhTmBoQVBjezHb6RSds+YsMoeoginmTZKsUuxIbw3F9OgRaFqvZ3IolyAKFCh4mLiopTR6fWElRTzEqwJvu0jo6GrkgFdR3WYKs4Yv4seD+cV4TBJQpQD+IMHFQO17/AMRjLkrnXJZveC59bT0JUhCcYWGcqAASdxDnfchOVsjDHASf06hQc3B1bRvvzhminuFqLkcGjlZ20RgVKloISc7v4g6etrPDoT0K/wCopIFnBDi1qvXUqGgeCwU5EwqaYbpT6e+nl7xAyxKUwmOFFw9PJwxPJ+jxtT1KJBwnI9cvCCpc2et14bDNrsd7A4gOLNvLwWUBQDkdiN+Vt/KGPaIV9JEFS6mWvMseLi/oDFeJxSJYZI8X7akm/Wr7fSMFzpct8vCCZlYMACTn1m4HTQk/XJIJftQNUMH8rv6CF65yphc+AhXM7x666zzj2LxiZaXUSwsE6lQc1qdamrMe+E6cJd9dI1paRdQSE2AzJGXh6tlrGUx/FZkwkEkJtlFu+55mF6pil3UYdyqdEiyBffqfHTkGEVYaec45muxr94yIATB0uYqZNGjkeb2PnFs7ClSvD0b8vES8RDNFqzskqx4mH4h/wnh4lpLu+u7ln6W9IYyacJ76s45usrlTkiSiyXe5z5+QtpnnEuMumU6EupSgFNRwxYjk9h3gWtbEl7P8fzDXYWMIWUDEQwA3BQuedgD5RlFTKly/SMgm1oJVNJUXLxVFoxjhiYiPR6PR2Ij0ej0eicpTERChGkpQBDw3wjBIIsSdh9iddYqmalKr5xvNop8yU6D3CTYE33Fsj7QTKmF6gZX5di4D7Rr+6QM/mBP9GqFAhIPOzeT2+2cFJxgHwvzdX1PLeNBXShoYx/8AHq1X9yR1/wBYsRjwKsquu7/8vvFk7Ql5Xiq/01WBLukjS/48ovTxVAoQD1CexYN+eUEJrJRyPXjC2bsaslXUk+Bf2J+IJlcXDAPlHVh5CNxPQdYAXs+YkuUHyPyIJRiAqmcV/wBqh1oQ0XExJyMYrkLQHKT4uIuKSagpU+4DdCS3RnflFr5RmEtmD5/F/NmiidJymvhFndwNhdiBEEb4ulWLK/hFSEkLBNjY3fZzzpGtMwnJfroxvKwkt10IMUvIFFRdt2HMaVhjMUUPiMPKYJWkKSLdCIy1ghyyX2IJ1JPeKhRZ8o2wOq+UEKSmYGudHNWvQxRcuXM+oeMVmImFOEHPrrlCbHSjLWoqDfEUjTmS9En6mEdRNRTkvvgan2XU1SuyToMybADwPrrGex3F15soZtXADjYAaMzQEqpWsOLQxTsuRTTAlXebN3APq/I2fyhd/ijcUpy/CIxYkuTBgmpCSlKQARcdZ83eHnCuN52lzTyCjUdFPYHy+YKTU/2zA4hVM2an/dpiQscbHkbEK52O8QeoLlqNSwFns1mrq6fwxTEqQ5TlpqI3CJdeUJmMFOxIABe7khrm3C/iIqnYkA+MpAcm+tLERrIqkLS5zgfaGyp1NNKUgsMjpr9uZtFstYLkEKobNq3MgGluQghM0KLA9coXTKZctGJSSMtC2uZbX5hD7RzSpSDWxrzzF+hZoAmqJmqfhDunlhFJLKRm/m7ewEKG1isWYs8NeDcLK/GaJFn1O/QfSJTLVMOFOWpiVVEumSZi/q/tTvOhPAZ8WtGjlYLIKsCfwjd9fvaGSZYSI5szzNUTn1n16ZwWs+GgAFBVkgM2nq9TGojAnj5XPn0N8CzUOmop4iLmrDxE7/MjrCvaEpSmUNOviOo/TlaiTjllnU2YtY2Ay3ltzjdGMxaUhXhdr15xgjE3eguqEoL/AKTkcYoi8DRyJisej0THYiPR6PRMeBj0eBaOlRu9Y80SVElybxZJnEKSXNPSKqSCCI1kz1ImJWTl7QxlcQcKBFcpPfWBjJuOcOpe0gUqBFwknx1+0DTcUpSMr0oodnp0+wjVMsJVigGbWTJsrsibWI8Hty3chrHZfEVEsWrRwKuaA/m0QZCQIvL2rOUpi17WFwTZ+s4lPnHOo/8A9F32cP6R5KAwHAR6bULExSyf71Z7rfECHEKpVmc9zc/LyjXAIBVULIF955k5/aDsJxmaguFn5uwLCsWClp+lR84zUiTOtNlpOejaZOGPlGm4D7RJX4ZgKVUZSSoBW4YKDHq4LwZLrmYTfOE1RsSYoKXTFwP7T8Eg3fIWLZEm0O0ISapDnWvlSlR00uwqxSzhQhCtSxnpwv8APv4OY7i8IlVSHSfIEf35eohvMlInDFDjZ9cUjsyb/HXn4GBp6wUlC6bM5pYHcVgdRSUlKocof6hFuBygAijGnrWLSwGDRlMVvMBcXnJXmyNmsbVbRugUBHPbXkmbMKk6dGDNj7TTTTilbMqxLcXvuGYubO5a0ZafwklQJUyNSbgX1vf5QmTUMGa8P52yu1WFY+5v3DPrwhTiJJQojyPygpCgoPCOokKkzCk+Bj0pBPTVvz8eJNg8UQXUEP8AmNpwZH6so5g60C5NSNuxGujCJlqxy1yjoHHLd1xi9WkyZ8msRcFWFWX1Nm44eTAnOM57Syimcb5aNSgcOz/l4HpmwtrDDbGMzsRLpaxa3LwirhxmEEIozMdi5v1DxdQAUDr17RhJWpUhaSwTbPJ3yO9w9tbARqJvCUzUuWvVugr2ZngqXL7YjHZQ139eucKaiqNIFJkAGWS7Ku2hZiL5ZEtdJcxLA8EkI0zEEkFT06ACpZt+kFCili6nPXCFKtr1RYSwE30F9NVEt6Eb4b4bh4yktR6FSmqxDJavLtaC0ShYJHlCuZVLUouS5z1PiTFisGEuDlIuWY+jFv4EHS6JSh3rRmiYpagz7usoG/TTUsCQ3iNXrqFXqebxY0aN8GmmWU5nk326ERnSQTfk6Up+EijD3dfvcQDU0zWOUeQZkhQ8Wuff105awj47gkrS6Upc+J7FLVUClNnvyaEEynVIU4LiOzkbSRXShKWkBQsD6/VyGtzxMZHLWlYu8CNdhHlpIvHgXjy0lJYxGJikdiImPR6JjkTER0REeiQl1akQ8aCWXaC8LhlOXBAYgnSoZ+lYyWtLWMH0tLNCyFJIDEHxDPy3+cVGQpLFrX6u7fLzi4UFO0DLlLklOIMb57xf7QTwzCPNTQsCCOeo/OUUWolLDMxvTSpSJ2NZ7qb8CMx1vDNHuIS/ElCQ5awrU1/O0RL7rlR6Fo1rAJhly5SbkO3/AGv/AD4CA8RJyKykgkXbfbnGqFYg8A1EjsZhlkuRnz3RWDFoxBaCcHLWpXhLNUkm3OM5hSBeDKSXOmTHllm3nL5jZYecuSiUo+Jw5AoWbY0YtYivKM6evXKVhP07oN2j+nJFXKxoJExmJ0JbV78HcF+MaDh2PROBIKSS5UBQEs/iAcgmpcHdtTHS0dbiT3D4HTry9o+d19FPoZuGYHGQILjwPl3SPgQPiJablBBc2BP0by+8GmplqLqTeJk7RnI7oU48Aet/xA2JWSDlS2jv9wK9N6RSbVOGQG46xb95MUbq9OuuMKsaopQ7VCkhTu4Bt6/MQpnFSRbxjekTLmLOI6Ep3E6g+HWhqw84L+FDl6WG7AhTj+YBVITMLAAn19PtDyTXzqZGIqUkZcByCgbakAhtLtEcXwMLynxJJrlJS3mWNLa2iEUxvhtz+9o0nbUJw9qAoa4bHdcMoljZyRyEWTODEJSE0Gr1tTSj3/tG0uROYhRgOdWUZWDKQTe9yDyci13yGbG7MXPB0ZCkSwCkqGYEgggnxJVvQkcu0YIp5kuYF56eEGVO0qefSzJP0s6knvE473Ft44ORlhJizinB0FWYjMHIDkBmCfeBZzWxgwUMsLxQpVtuoXJEpJZgMt98iNLbjzBzolSEyqpSEuHfKSroHqO28ES5KUaCFVRUzJpCSokDedW8ni4YstQ2Ac1Jc9KfmutiArhEoUEWYFxlZuPF/wAZaDrxzFiXe7l6HoCNj9rHwViEaGVgU7cvLi3n/MEJmEJzCxqBYgXY7UcQ2pUBMvHmT7R6RLBVhIvruOnLcd/CB8RPS7KVejJKvQg60i0yal8KlWMNEyGDgR2TgznSULLBwwvQPZ48JNxhVYRjNqClJKg3PLz/AB4aQRivCKipNx3LVJO9G0YtGVYUhF83gWalUxIw3G7hvsBvzfjC/GTQVEEHw5VZgaAm5HK/pCGtUMCn0g7Y0pRnywlu8+Y049XfOM3xLiySWRLAZW2V+ZY39IWBGK8dKqcmSAgOVA6hg24AZ8CRlCefNzKKmqY2Slg0BTpnaLKyM4JxPD8qAp60cdQ4bf8AO2SJ2JTQdUbOMqUJj7n5kPb26sFG0LY7ljzxOEwfM4LPArJmvqMiqC1aXMeZQNwfKKCbIMsKStJPBQsPPM+0el8ImkE/prpplLmnSKlRdgIJTLR2ZmKWlhxF+iQP4iP+WTq+A92HasQpaU52i0mRMnqaWyjuBH36aDsASkMsgDQAufIPGfZpWt4M/dTZEgpSHI3X1uM8+VtDpDvhWHSpWhHpWjA13szUhtJlBADdPHG1tXMmlRU725sm3DTkbeEErweVQvlANGZjUga7W3Aa7RoqWl8oyl1Cimxv8dfL74XcUlCV/qUKWDZWNT7tRyAP4YUVlMpMzu5K6MdpsPass039X65dma5uwPhkeI4xlZ8wqUVHWsWSAkMIDnzFTZhmK1iBETGZDMYOw2K/SVlyg2d/M28owXL7QO8NJFWaVfZhIOTvnk/4b7xPGcYmTQxLE3aj6ADYN8olFOlBxRE7as6fLEoW3trw+++PcFxBlzApJYu1LF9CNRT0i6lqR3k2MD09PKn/ANKaHSbNxP4GdiGjY4TimYOlRCtQajcA7il/sXbSKwTE96xjk67Y6pEwgXTmDq2/nodCediZU5KwadQCH3fmPl0rBLgwqUhaDf2668onLlOQCnMlQqDy2IAYttvYxCmItF0qwlyWbXp36vAM3BCW5SVKD2KQFNe6qenYWgVlJSWv5BoaAy5ixjZG895QPhc+rcTnAGK4skEuFhw7+Edh4W5ecZJnrAbAfSCplDLUXE5PgF5HRtG3WiMvjoB9whhuRUDdN4zVVzQLJs+94Jl7IpFllTC7F3SwFndiSfA8eUWyuNVJKVE1IzLJSWNGCQFb8qRaZVzEi6Lc+hFaXZNNPUUonkKF3CPFmd972YRpUYsKZZJyrQkkJNQbFizOMzjod4KlzxOTxOnpCmpoVU0wpA+ksFNY6gHnr6O0ZTj2OmYdeVQBdiFOfGCDlUWPSmlYwn1ExC8AYcYO2fQ0s2QJ6iSHKcOTEC++2WTO+6Fkn2hWT40pO7Bj8/SMf3UwbjBSNmUxsHB4F/f8c4ZTMdmIS9RQAgDUg8jY+XeL/u5bYgbRX/R6lK+yKbgkO+e7V2d4ZYDHJMtiQ6XtWmygK0vDWk2igpwG4Hn5QBNpp1Me+kt7HgfHVvG4iyWpIB8KWNQ9AO53+naCUzpIdUaCqB7vweuvGL0YkZXyl2+Hd2vRusaCrQkFrmBaiehTJHi4+IoOIUSzKJLAltCRq7AU5DeFlRPVMU6svaKoAIcHkPAjx9ToIExGJypUogFkjmLpcA/FQd4U7QWFBKN8dR+nJRlzZk/RI8fLlo3CMhi1pUolinu4+7RggKSGgqpXKmLKmI9R/Hj4RHALaYHP8xM0OgxSgWEVCST+fxGlmYRE2UU5gD7w090WJ2YNWAk4krxCOindlOkdkuxtztkOObOHZ7sWjP4vALExScpoSAWoR8PmGrBiVjC5jnp0gqnFKdSW4jT0184nJwEwgUbq0aBIVf7wIZypZwEZcU/MNTxcZiElrggk6aUbURp+9ms4THk7EpSsoVNJz01D731DfzEpuMUoMTfmTqR36tpGKq1ZMHStgSJaQxuOAYabvI6coCxOIABJJeobnsWtGLrmFjBhRT0qCpIvk3Hcd3A/mExPWCISkveD+G8VmSjQunVJJZtekXQtUv6YpNkongdoLjXUCPoKcYmdLExJdwK2NaF9lc7UNGaGsucJkvEM9eBjl5tGqlndmcsxuI0P3GYOrvA08BiCAUkEFJFC5Jb+NKNaLLlpWnCrKIkTlypgmILHoXG4674Q4v2cQpyhZSb1DgDm229OkJZ8qZJNrp9Y7KjqKWtQMZwTL/8AU+BuOT+cB/5JlBzEMDUh2G97gga7RkO0Ue6OvuIIellBph156XIbNKrNuygmZwlKpiluAC6gA5LvQO1LxYU87CEiKHalAZpmqBAzthNx42fUQFJ4GsG4I9etR0gg000iFiNp0qFFnI5fOm/WDcHw9KRlfxUeg/q06E23iTSAq7zn7xCdrzES/wCnhSX3ZjJ3ye5bLLlAmHCkEbPWu1oEK8C2OkOxTfuacqRbEC/sHHE39YvTj/01gJLnRvPtEy5y0EqBtxjOqoZE8JlKACiP7RbJ7gt8HfDWRxT4SHH4em1LPBCdp27wgCb+k1Yv6Uy/EH38fi8HyMcJhY1IDXZYfRxVQ5VtpB0urkzGv5wiqdjV1KD3CwzYOB4Xbn7wHi8KTXK72prXYkk03N9Y1mJ1gOnmDJ7c+viFk7DhwK0NRQjvShvrAS1sCSIcyZQKglJ87euV+APxF+CkoQoLV+567BnDWI584Xr/AKhAUWGv8R0dM9OhSpcsrWzpawAbe3jYOdwvDrEYpKfGLEe6aciOTM3OHiAlCRHCzVrmLIZr/c/LwLPn4fFIEqaKgkoWCyk92ZjYi2oa0eWJc0MbGKSu3pldonLUaH5caHPe+cI8R7PLkOoELHhy03LOoaBzoTCyqplyw5+nUx1Ox9pSpyykBphbCDcPz4Zs0IlTTmd3bXU84yCbNBKpxEzEC7a6nj17x2ViCFZnqC467+gjxQ4aLInlKsZv11aG+H9oMuh5kMD9K+cWlTJ0vIg84pVydn1P1IUDvS3sbeUMJfEyvxCrhxTbQaPWxHnBH+oNYht8A/8Ajy1AmUcQY4We+T2OR0Z/S8dGJUzgtcaMS/Icx5RnMrwLA39I3pf0/PmALUkYTkCS+nV72yaKuJYlSHDX3G+nKhHlABX2qiSbR0KKdNHIQyAFa2zLsx9PK0IMSi+/119B6xsgwuqZZuTn86+gfx4QHG0LY03CMfmSRYpB5ln/ADzgVMvBNG4w8n1X7mhXfvJFgee+3Xi7n/B5xapIpQsXKTf4a35Q/wCzcXj50J+BXct/APmPmC8NhyEgAONzetY0CABGcxbqJMfNiur6wmbSOvKy4VrFn+INK6NyI2+cVwCNv3K7X0bmN0cWv7dufT7R4CKqWDccvD8faK4tGUSTERZLguI3vsHLCkzJZL2VkJ0Y5mPkYI2et5qknUe38wJ+o5Al0suckGxIL6YmYbyHBbnm5hrMkB1ctOpB10L9obERyqlqSQ3XXrCqcoDwlQA0N6MNfI/eMVpGUGylqfG14BxuHmAFcs5tWHQuQCOTt17LqqSpBExNt7dfxHQbLrZU2WaacAdU4m8nL+F2PM3W4LipzEKue9hYnaIlVJSO9fjE1WzUTVkygEncB4lt3DyeHmFny5mjF3BF32cGxBsR84ORNQvIwhn0s+SMRSQNXy9fg87ROdhWJUS4zM9HB0zEM9wx+UaFN4yTMdNhlpv5erwBjMHmBN1NT5t+fSF9XJJTiGY9Y6DY9amXN7JX0qsHyBa3mbHnfWMoo6m5+kDDhBqiblWZhpw3iBKgFAa1/iBp0kAOIe7O2kpcwIWBrf8AH5ifFsa0xQFwqp7qp2pFZMp0uYvtKv7OaUJzBufE28LecHcL4rMoFgLSW8RvzBa9BY6wQicZRZ7ag7oV1FCK2WSUjHmlaSzqA1axdmdsQOcOEoRMSGmZVNZZ5s4XlGxrt5wzQUzQQdOMcrOTMpVJUljiuO7cXOjkZjx3s4gafwxVc5cFvEkggcqWcHoYyNHLWMKdD1zg2XtmplTCpZckMAXytlk2WXnvg+Vh0lj7zUSFV77C/OHNFKR2b5tYQLLRiWVqFzfrrnBc5EtwnKC/J22elINUEZECDBLs8dw0kJOXKoJI92mtGFKhntzjJVJLmgoNvaFlTJVKWJ0osoXH3jF+1HBP8OsFNZa/EgiobV1bg0bZjrHM1EhVPNMtXhD2mnpqpOMWUCyk7jvvkDoDlkMjCEiM4kho4Y9FTDT2dxQRNAV7qiBWwOh+kD1KMSXGkN9j1XYzsBNle+h+IfYgurIwBCktT4nIp1BgdEg4cQhpO2sBNwKADXG8EFj4l7b3PF6eMFJmqb3QS306RbsigRmmtRPUlJ3P43fyIbdxgSdISzEOGr82G1bxCVKF43myZSgUkONSPNgeefG0K+IywCkJFk1Hc1gmSokEmEm0JSEqQiWMhl4m/wB4c+y+EyklQd2ccgbdSW8oJpUdrNfQe8KtqLNLS4HZaiPADjvJ0jXmUEsHqxBPo7CmmUC3aHIBjilLx5Dw+Pk6+MDKlKX4gJgBaz7N+2NBKX/ifKNk9wMW68Y+Z5Y5947LCWeOtSPPHsJZ45Ho9HWj0S0WS5BVb7+gipWBG0unXMy+/oI3/sNJyTMx94y1W08IL9CR5kxlSTP/AMgEZXgv9QUyRsoheZKPU5ej3yL+JuMnKV4Swvmb0DWNQS1qCOokSzNe7ARwkumMybbK3XlrAiMMlqhy7Xv0OnblBSZMsD6YbijQBBcrDpRUPsxZhrQVqYsaaS+54FmUiT14eXHwhB7UcJp+rKFGdQG1yQNq/wAs5hDtGhEheJGR6eGOzq9RBp5yu8MiTmP8ee5rnK0ZUT5hoHYW0aFmFAvDft6hQwh2HpGj4fx5QCQs5mDE3pq+979YKk1ik91WUL6vYyJhxymezgWD6kdM7lmtD+VKlzElUtXh/abjV0272bbWGMtSJodBjmqlE+nX2c5LbjofG7+vPSEXtDwFRJmIHiZylr7kc7uPLUACfTGWcSRb2/Htyh3QbSTUJCJpZQsD/lwJ/wAuP92rG6soKEHaBsxDAEpUDuieJm5lZjc36797xCE4Q0aVE4zV9ocznz/OcEYDFlJANXIGzVvQXjObLBDwZRVhlqCDcEgbmvnYZxLHY4zMpszgDZiT65o9LllLgl+vxEVVUmZhmS04c7DgS3oq8X4Piq0Fwo/9Nm08I1e9h5xICk/SWv8AMeMyXOtOGIYNcwQk3fN7esangvFkTlKl2XcIJAfmgnVvhJfaH2zKtJHZzLP7whq5YpphwvgGR+7dfDJSmSAQLF9PPnDlSSnSJRNBiqU5VmKRkIAodG9axinFixaRsoJKcJzi3iWRaP0ZtULrzSQPeTzs+9oy2ihE1CQrOFChMppnaS+RGhHWW7lHz3ivDFyFFKqh6KAoRv8AxHNLQUKwmHcmYJ0oTE+PDnu4QAYrEmGPC5QK0pAd1AO7XLPazxhNciGlFgQvEASxuX9co1k0j9QrauZbGhZyNGubdH5Qz7NCEYTpHLdvNmzTMRmpj8DwBy4gQB/hiaqDOCT/AMrOe8ByU9qsqa2+G9asU0kSsXeyw7gPZvTe9oGmpIJbWwOuztTXTeJmyEvHqTaEwIAL3t66Zm1918yYrP6aS6lJzHUVbTpAJxEsBaOklGVLSVLWCo5ae7tz03ZRpfZnDkOWL+dSGDbnbq+kP6NCQgFMfNttzZkyaRNN38ru3IdZwwxU0g7Dlcv6mpP8R0EtAlJfXX7RlSUwUABn7W6/NoE/WewPZJIpTSkU/c8IcGmRrGHwGESsOp9e4/v6xw82YUlhHWUNHLnoxrf7j+cuPhFmJ4cEpCXr/P2+kVTOJOLSNJ2z0JQJQNx9/t6tC79E+UE4hCjsFX4ddfiK8sS8Y4Yvw8kl9vIdztFFKAgmRJKn3ennuEfQ/Y9LJWApLhNw5bShVp4rPHqABU48RF/1Djl0krUBTFr8X36a+DPE5yQxJoC551J+8ddIQEU6Xz1jnaQ4irDv+IGQxKWUQKBjrq/LzjwuzGGJBAvBq6AmhrpcDv3jbK5vGKkOGivEMVM2gIUFNajctG1o0C1xdY5feEk5ARMId+Hr/OmsZz2owSkqH6YKga05kuTpceTRzdWkpnOvLTrfHTbJmImUIElysHvB7jcR/wAW13vGYnSym9zp94zSQrKNJqFyyMWZvF/DeJzJCs0tRSdnLHrFwSC6bGMFJStGCYkKTuPVjxF4+gcA4zLxKQlTJmfs3NHKDd6WFeUMZFYFnDMsfQ9bo57aOyVSEmdTuUag5p5/5J4tbVsyL7Qey6Zhzy2z+QXzHPy73NKijJdUvy665Rrs3bQcS6p20VqOCt43HPe+QwuKwi5bhaSkuxBEL8Qdo6Ey1dmJmhyOhHA8fiKAWic4oDhMcePRD2aOpMeMWSWiWcuCCxpXmP7RDWaLKUcQUD1lGp4P7TsAjEEq2X8Q5q/cn1pq0MKXac2ScK+8n1HI/EDzqFChjQWVuOSh/wCvMcbHONEMSlQIoXF6N2P3hwmukTUulzC+dNmUyimaggjTr4fhvgGfOCSM6kpYZWLEaFurgHy7BTqhKj3iBwgEidP76EkjeAffxgiYhK0B0pWit60GxH5XvGR7OaneIoO2p5hzSrdl5g6bntCTE+zMtRJQtSNkqD+Re3nAi6Uj6D5/f8Q1lbQf/eT4pIO7Q6+MF8A4N+krMsbgVuGd3ahqW7xgmkmFYUdLwdM2vTiUqVLyIYnVicm4Xc7i3Jp/gwcyiRlDV3VexuGzK10tBmBSklJsb+XWUJRNQiakpcgc/AWZrsDfkdQr4rjEStGYlnuTux/hn3qM1VKJYEuWMvSCpWzp88GonlkqNuN9OHFiPY5nE8SKn5/fp9IEUpStYay5cqXp65ef8bmiqTOKlAB35BJHlrGKgAHMHSJhWsIQ/ofQt6R9NwcoIkh2onzyhtbB0qh3s5OGUjw665xxu2ZnbbRmF7O2nLTXc54ZQBi5wyZvEqrK0LhiHbR/lDqZMDXEGoAa1tPx9zAU3FJBYgP/ALhA5Ul9I17BCrnOFeFwrAKYJdIo2pGj828uUcrKkBacSzrb4h3W7RmSZvYSEN3e82lnV5C5vawi2Zggl1KJLi+zgUB30t9IIXTykodRhbT7QrZk7BKFy41PMvoOJ5PnCjEe4WAs2lr84ADY46RQWmmLgelg78R+fCFaEEm46wQS0J0Syos/jE5IelySN3iFWvGkkFfczJI3vH0T2Xw7JUoULBAdmckFx2Cj0Co9s1GOcVbo1/VM0SaREs6keQBvycjzDxcualxZz0sNAXodf+UdXIqJZAlqIxacY5OimTA5I7uZPz8eEQVhkswDOczHTl35Rv2QZgIbCaBcmLZMqmUVtc021Z4ulPZpdWUB1FWhKT8XMJvaDjAlkhKUqUO4ABqBW9SaVYXvHN1e0e1mEIyycwRT7HJR+4nOl7hIzbV9xa4HA5NAKPaACUcyUq0CTsQLvVriFq58+YcJNuUO5VBs6TL7ZIOJ7d4vkL6a2yjPcSyZ3ljw0Fyai96x6WSR3s4yq0oSs9ncb/jPMZPrmIFeNIEeJS5hSXBYixEQQDnF0rUkukx9A9nPaUYhpU0hM7RWkwhmfQL56jbU6mqm7kw20PwfvCLaGyw5n0wuLlI9SkbtSnTNNrBxxHAScQGmMFCj/Ek6Fz8j2gqopUTr5K3jq4hbQ7VqKNgkYkZ4TlzG48R/+wMYTi/snPlZlJH6iAbpv3Tu1YWTJMyVZQtvGX48Y6Snraaq/wBtbK/xVZXhorwLndCHIbNGTiCuzU7ERwiJiCCCxjhj0VMSlrYvEEOGjSXMwqCjGm9kllWdBJJIdNS76+le3OM1TTLcJs4/iDJdIKoJXMvhUHfNibm+YBYtxJzzFkcGmMpJBBcEEhg1XLmhFB1eKoxzSChLxpN7CklqROmAFwd53HuhyRl5w7w0gy0gZ2UAMxSep062La0hlT0vZOTmY5raW1VVhSGsnJxnnc/jK0dw+KWQXmKck0BJDUc1/N4wqJs2UsYMt0G7OpaKplK7YAKAsoMDyOl9+ed8jBSJiiQAaOQGoC+tL/F5waFqNoTGUlCSSHPG/h7eHoTiMamUl1Vc+EWbMQa7n82YSqqVS3AzPtvhzsfZcuqUlcz6Em//ACVkAOQ4+rvjON4zOQQXbu3TQXhfISblUdHtOcksmUzDTd4ZDdCjKTofIwS43wlwrV/b6GNB7KcNJmpmGiU1ry1L6C/lEy5fbrwaa/bmY9VT/wBhIM42WoEIGpOT8hnzbiY2eMxCQHqAEsAbsGDEdVDsYdkhNhHEoSpbOdc/V+td8LJeLSpgTlNDqQabm9awaiqRMACix46w3lTcHdVfjbrhFEyQgkk5a/1JH1iplAl3HmPvBYnyuh+IKw6R+szUCHA28ShTaw8oRJA7VA/4/aInKP7Kct7mYxOpBuxO57wn4qfGgaeL/wAlD6DygXaBOPw+Ye/ptIEs21/9Qfck+MZfELJCHJPhF4hIAJaM6halJQVF7RGWfmIkxRBt5QUA0ylKi1NYxzReDwMFT3bXGXOPoWCphktSsz/xA+RI7mDdkjunmfiE36uUTXpScglDeJUT5sH5QDj7H/Z8zDFYGccxJUoYQ+sLsNiF0GZTOvU6JSR6xKZ0wMAo+ZgsAXPAe8MJU9X6azmU/wCmdTolREDVa1GU5JgvZyEmpS41/wDYRi5xdSH5/IfcwqSGSY6mcomchzv9h94EBp2HzMa6wuB7nW+IxMUjpj0Sc45Ho9Hnaoj2cecpLjOPqJWSlJJL5JdXrVMt/Nz5mG1KSZKCd0c1tNCU101KQAMSreJhhKUwTzKn5sogP2glP2hRMA9oXcXw6FS5ilJSVAEAkAkU0MBVktDAsPKGeyqmcF4QstzMYHiKBSg0+RhLKJvH0HaCEhKSBu9jFGPHiV0Hzi8r6RA1cAJquQ94DjaF0aT2eoQRQjK3cl4okAlT7jBFRMUlMpKSQCpL8QTD9YcrfTO3LxJttBlGbNy9oT7YstBGZKn495UUTFHf9vqK+cbrN4XSgOzJ/wC0K+Fl1zHreF2ZL746FXdTKCbd34jQYIP/APJ/4JEMwOvOOeUoi43J/wDtCD22PjQP6X77+g8oWTf99Xh7R1FMW2fKber/AOxjNzveV1MVT9Ij07/dVzMVxaMo+i8DSBJoG8KPn/MG7NH9IniYUfqY/wD5wGgSluHcB97wVOQMs2goKcmK2baw8oKmEuIUU2Q5j1wwjxqQwpr9IyVkYMQT2g61gXD1SH5/OM43mAYjH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9" name="AutoShape 12" descr="data:image/jpeg;base64,/9j/4AAQSkZJRgABAQAAAQABAAD/2wCEAAkGBxQTEhUUExQWFhUXGRsZGRgXGBoaGxwdGBwaGRoaGhoYHCggGBslHBgaITEhJSkrLi4uGCIzODMtNygtLiwBCgoKDg0OGxAQGywmICY0MjQsMCwsLDQwLCwvLCwsMiwyLCwsLCwvLC8sLDQsLCwsLCwsLC8sLywsLCwsLywsLP/AABEIAMIBAwMBEQACEQEDEQH/xAAbAAACAwEBAQAAAAAAAAAAAAAEBQIDBgEAB//EAD8QAAECBAQEAwcDAgUDBQEAAAECEQADITEEEkFRBWFxgSKRoQYyQrHB0fATUuFi8RQVI3KCM5Kyg6Kj0uJj/8QAGwEAAgMBAQEAAAAAAAAAAAAABAUBAgMGAAf/xAA9EQABAgQDBQcDAwMEAgIDAAABAhEAAwQhEjFBBVFhcfATIoGRobHBMtHhBhTxI0JSFTNichbCkrIkgqL/2gAMAwEAAhEDEQA/APjs7HLVdSj3P4ReMsAdzDDt1YcKbNut1rFH6hd3rEsMoz7RROJ7wxwONyJIo7g9vz5wPNlYlPDiirhIlFJAz9OveG+B9oSh8/jD2JsHAFdx5co1pp02RMCklxqDr1pGdTKpp8tTgJU9ikMwJYONd6sj5Qzk4qXiFGYhTK+IEMoNye1LjvHTyqinnXSWO4/Ecwta5X+4OD6ee/mBwi5c9AcPW7B1BRcUf7HSNVz5aCzxkqakpKuuufvFPtBj8kg2C1LYUDZEgH5qT5aQl2pNM0AHIn0Eb7CdE9U4ZpT5ElvYHz4vGImLehAB5U9IXANlDaZMxEhYY8PtFZEWjEiPJURUEg8o8QDaJStSC4LHhEQWiYzBILiHWC4+tMvKakF0nWujxguU9gbQ0pqxKSZi0uvIHe+h+IoxPEFqPvFlWOx2fbSITKAHKNJtatSiE2SrItrz1GQPnpFSpKl5mFUgU30DdRXtE4wluMVVImT8YAulvHQeYu3C2cOuEcLCUpXNTUEFCerB1MbAh2jaVJVOU4+nXjAFXWyqST2ZvMuR/wAXA1Griwhg4SC+tyfSlmcW5GukNAlKY5hS1zdX5dbvfxgGYogk1Acu3IaNzApA0xIUCDB9Osy1JUlsh5v6WcPuffBGHWkpyrAKT+4Wq7gu7fZ+UZCXKWQFm/lBP7irkpWqSO6DezjRxw0e+7POBcXwOWlTjOLWIauoLHyMaGmSmxJMYJ2lMmupCEg+P39nEWYTCSkuyB1dzzIcUa1P4jZEmWNPOBZ1TPUfq9G9oaIQwci5bQ1vc9b8i8EhmhervKb8ddNFv6majXJB2AA8x1NSbh485NhFcAR3uFuJfrK24tCf2o4gZYEhCmUwKyKXAOXr8gAN4BqZznAnLXnu5Q62XSJEsVC/qP0vonfzOfK+obJgQLDMAmGHBcYqTOStPw1Lh8wp4e8RjKCFDOL/ALZNQDKXYEeP8+mpj6mlIUkFL5VeJJP7SxF9Q5DPTeOn2fP7WUSOt8cmZYpKky1nhbexD8sjCoKylSSzaH6v3+UEv32/mGw+ny5axXJCszLL3t820t6xmvG1zeL08xALEae/2f8AmKpUwKUQKDPUPbwhvR/OFS1ImrUwa/rlANUlcpb/APH0d4tQoBQGgJIFQGGbTR81d2G0WAGW6AVYySo5nM8T9iLfmB1HMoper0OjsaHarVF25RGZaLgYU42s3R8Os4T8TwYchuY3rfmLkQkqJC5c1xkY7nZdfIqaNMuYWUnqx5Fj0YVrkVqo/wDc3oDGOMaD0g806ie8og8FNCeCo56Ox6JiaS0QRGiVNEiqh508vwRDXixV3Tx+I8qYxcUqFfUfOPAWiJimUdxv15xo+FcVKwEqb9QMMxZy+trgfTmYNkTz9Ks9IT1lClPflhgB3hu/B3Na+jND2hnKmJSpnyNaxCxXtYd4pWXUDpBGybIWkO4LtvH0/wA84zr9xAzQdi0NxETExBjhj0VMW4QJKwFvl1a/ZoqtwklOcb0olqmpTN+nVs/S8arAcASlaCzg1Dm9HqGv9oBVNWq3tHSSaOlkEqGn+R42t6g/MXyMGhKGyJZnJNRrzYa3+sGyKKYtWKYWhDX7ep5UsyKVLvl1c624kmCsPhgkOqhoSBcD6OXANL0hlLpJSFBgPmOan7UqqlJdZOnDyDZcX4mIT5oArv5dyL1BttG5ITaAkoKgFa+/Ho6tEFS3GW2UCgGrkgPrV/JUeIcXiApjbXUnkPD+IAmu6nFq+dQH01tA00PbSGFOvCykkE9b9dBzhbjlkcq2setP7wEspIDG/CHMhExCiFg4eLhzbfv1sbNzhvw2cpctJuzpu431r1rrBEmYtSW3QvraeVLmHDYG9vIh/Ddb0i+UAD7o6Vo72Om20EBgqAVgqSzk5ZtfKDMq6gJUwq7sab7U9AYM7CYRYGA0JBN/bp739olw1LEghiwZ6pcUFr1DV3I3igGE3iJqVFPAed+ntzjGcfJM+YVe8VF6u9T4uT0hFLJIvHaVaUpIADWDAbmseFmtC540gR46hbRBEWStuUfQfYbiOeWqUbpZSalyFOkpFNyC3MmC9mzzKnFO+/l16QD+oJCZkiXUgfTZXI5HIXdLeIhlOWnUtrbQA0a/lsY6JU2WWYsYBp6lLHFkevI58DA2KxUvJ4ATML1PRvodPlAlRVJALXO/rdFysLZKd9/BmbnCj2bnZ1LejLQR6vr/ALfOFFCQSp9bxvt0KAljUJw+TfmGkySA5ALqpr0Z9LisNZUnFnyhPLQuYo3sL+sSk4N7MVPbPyBL+Y10jRMlAFxfnDRdIliOXqM9NXjk7DpykUcDqB/Tu1yPKMaihTOSyT1zi0kKpF40Xe3ViH0fPxhUsFJIKLf0v86wmwYe6pNxw/MELUZhxJmOD/ybzYZ7+MYmKQRHYiPR0R6JEdJiIsTEjd+ke0i5+p+XtB3D5JWpIS7uM3PSm7fcxQ4gCroQRLVKUpEokEk3B/u09PPMiNRgMGlzmumigo3FWAcsWJiy0KmqAzB3RnTzkUqCQQhaRkRcvoNCHDOQbbsyg41wJcs5kJJlnuUvoW+caKlKl/VfjAiKqXUKZAwk/wBvHhvG7UccylisXa8TCGNbX7RDuLRoEYVd7LPwhzwXg6JozBZoW2INxTl1aBZ05aThbOHWz9n0sxBnYycPg2t+PIsY2isKPCDmSwSBslzmqeh1ENqHZS1p73XDfHMbT22Zs5X7e4L656OBlkSzXJZ7gRyUEZQ5CQFNlNQCNN3f9th3h7Lo0Auo23Rz5kTnwhJJN33vrybfmYmtRSaJJBufKpJuPKxfkUWl/QPxGyUYfYeuXHzzDcap+FKg7AWdjdyW0vUFxpAlVKcYyGMRUrQ4wNr6N02+25wpiQBpuTo1vuw1ptAJECvl5cet50hXilkUSxuph9eZJBpSlIW1iwlDA8PP8R0uw6ZUypBUl7OOLZeGIDm19RGfxGKXNYdKNASJaZcOaism1bDrrpo3HAeGiVICJgSVPnKXtmZgemVz0Ozh5s6jK0lS7A+35jmK6eJ00CWbIDE7y923s4AO/gbsAhG17EM9rg6NsN+kOEyUIUAkeMZy5ahKKsjoPHj86eMVzZyQyww1aoGmt9I0mLwpJeNUpGLLJnGfXHwieGnZkuqjl7hmcgtRrnzAtrU4ZiWV0YGXJzwi2g1GvVsn4tjva/ANMMxIopszaFmfuRHIzkGVNKTlp8+sP6eYJ9MlX9wsrkAwPkz6784zzRWJZrx0K5DyeIaJCr2A8nh57LYsieEk3BHIUcUFLgR6WMM1Khv97RapWZlJNlqL90ngMPeyFntujWY4gsqjkH/296P4g/O0O1AZxxyHTYddWhedST8NtCwqz6OntWBZ68KSeEMqOUZs1CE5k+V/tAfsmtlqJYN50Bf0HZzAtCplEQ029KUUpUdCR7fb4jSz2yeEi5vscrFr8x3jopLdg4MJKEqVPIIzHqAT/MVcNYOp3UXHIE873B84zlMBfOHq5eoy0ijC4cIJNHcAOGFaeQH1iyZYQSTeMyStAff6u/v8ReCgUb5//YRkUJfOCv2qFXI68jHy+OfjOPR6JjoiImPR6PR0qjzRJVeNHwfDlGYtqdKmtCDt9ovLT2iRu1+0UqCZExeTmyTqGL4g2/L4g+WtLjxFwxNdtbu2kEoSlH02ELZ8ybPvMOIswJd+D9b4M4bOIDKJCXZIsWFqm1NuT82dPKCnxu3W+BZlKpQ7QG/jn15ZiPY3gsqYAojxVctlfc+G9Y1m7Kkq+i3XhGsuonJN1E87+pgKb7MysoZagWrUAXJu1q/KAv8ASQ7Bd+PQhiqsXhDgZMzEHMnjro0G8MSmSMgT1NKtWvKvpAcnZhTPHaFy/pGlbtozJH7eWkoDNzJ1Js4z+2cEzSrNmDFqv1OxcfnYdIpxkMoXSZctICeuuuYE+cvMAHetdj0TpAS5q1LZMHiVLSi4zh5gZSUCoLmoNxW9dGDlum0McaZQ70c5MWpyXsC35/OkUYxRIZjZ2U2o1BtXQOzQuqJ5mFtIzTMcg6decJeIYxKQxZrAuz6lq7HXcQrqJ+AYdT08N6CgM5WNwAN+T/4h9fbXMAwnTs6SUMwNQzXt9IShlL7/AF/MdsoTJEgmRcCznE7OCBnknPMals4rw2HKfGcrvTd2d72p6+TOnlBJciOR2hWLmgpCjfPcRrlo+9z5XbycSopAuXrVzuCda78tLQ+p5yjLCQMs4Cp0y3IT9hn8dPnBOKns+Wj/AA6GgBYjVtLVeCgezBOsEzT2iu7lb+fzrlA8layhWbKo1ZqEP8Jah8tOdcO+oHEHbpougoQAAc7X/N/WIYSatKHUlqFwS9Oh35VvEylqCMSxzjGahCDhUWbdv8P49hVOXnDAMK+pqBRj05C7QrnITNJLb4ClVMySs4VZt6dZ8w4BMI8TwcVqz83/AP1fcQvmUq03RDym2pJmOJ7jiB8ceZ8oV4nAqTZJb9zfWBsTfVYwwMtKv9kghsx16e8GezUg/rBTUD1Nnb6Bz2jaWnEtLb4BqZglSZgOZSQBzt7PGpWgleU0pqWLAEkB9bnzhsReOaCgEv1mPwIo4kSmQqnwvqDqKBt/lAtUP6RA4e4hls1QTVpVqH/+p+/WqT2bxDzCFWIYl96PC1KhKmJJyNvAx0syWusppgH1JGIcSB7xrlUSxL6A6PUgF9Gyl/5jpqeYEgoVkY4mTOwzMQ64+4b8RVLLJU5ZgGrcv0v9SYsO6e9HSrmBUsYdz/f09I4EkUYHeg+f32iVE+JisnPllFkyZlOVSkhQu5SOdiXihXJBZagDEL2iZasCQSBqxN9bi2cfOsXhjLWUKBCgagxzgLwStCUmxceF/ERRExnHo9Ho6I9Ewz4fw9KyxUoKobHW1vysQhK5imAtGtRMkU0oqUTjZwPaNLKUWASl0gMBU20cNWvOGCElIwtlHPzlJmf1CWc8vv1rDPDYKgUxfmAAOgtvaG9HIl4cZN/aMUTgncft9tb5R2Xg1DxTCGowo/M0DPFytKHVMUOAeLLrSO6lN+EUYnHIBLzEA6+NIO4uYyO0ZQIY25iNAuaQ6pSvI9ZXjy+ISRUzUFr1Sd+d/tF1bRpWurwaNJcupIJEshvCAV8YkO6VB7El6gF2t/FYUzq5Kp4UkWPp0Y3VQTJkhayplJbCLd5zfWzC/GGEmegoy5UnM5Kkm4v8/wA3Zy6lChfWBU1eEDtAQoddNZvS5WJSGUlnALAaVa97a8jGgqJMs2uY9OnqmIDZeWp6aKE4nOa2IUnxB6JqddXJ310gBcxUxeMwKXSnCwfMczb4HDfaK508kkh7P8ztzfseUVMwAkbozRTnCHIv1+N+TRjePzFKmkl2bwvt9S7k9YThWIknN/49I66bKEtEtIDDCG+eZxO8OPZzFZkZB74oBvzfeAZ8vCvFHRbOqjOpxKADixfUb/LMcuMFLzWCTqaECtH8yYOlVckAE2LRztVsWtxqSlOIE2GZYG2tgB1aw5noBUHIIAJ3ZmoWbn84NTVIcEKhMvZtUgF0Zffc7/j1ukcW3L1JObLtu1+7wYmvU2b82gcyJqVA34M/3iaMcMwtWjAg7XYxRW0AgFTiCJdNXT1CWhJfk1zxI4wDivaBIIyoJuXJI1Is6hpAxrlL08zEq2SoMVTLkbtzjO26PJ9oUtVJ8xtp4f7NFP3iv8fWLnY8rPtL/wDXx/yvBQxKVpdKXBD1ffmQR2vHv3ssuCIudi1KAlYIIORyHCxFn4+EDzlCzCtgYxVWIyuRBUrYVQoBRISTvOd2tbqzRHAAEkgEDxAi5D+9XYgXislQMwt1vjSulrl0yceYJHMuMPNje3GHUmbnWTqM2Zh1SCNwXty2MNHJvHLlASyd7ctDfr1jnHPhsxSoHuMz+vm+8DVqu6RwhlsVDzEk54h+Q3L05Rn+HYU5qWI/vCWZMDB472jpVAqKMiD7HrThGqkHNLSp75R3CQPLwgf8jHTSziQDHyucky5ykHR/f8k+AjiZhSVChANnNACCGLbKqL0G8apnKTbOCpFQWS+R6PqPeIDGBAUWbKCcpcvlA11dwO4jCbWCWklI4XhnKVNqCJeTucW4FzlyB8RpGGxWNWtalKYklyWB/BCdXeJUTcw3Qsy0hCEhhYWB9WvH0LG4OXiHTPSFKDstIUlQfVm1qSHAdzcmOgm7OCwS4fgb/aOVlKqacgoT3f8AE38iC/Dfvs0ZjEezKAaKUBoSxHmK+kKBJBOEqvuaGkypmISJnZul8wd2htY8/B44ngUmWgrnTCBo/wAgB4lHt1pGM1BQWf0/mDKaoTMAUEa6qJt4Ae5LZAmEuKnoJ8CWFg/zYfeKAGCFLSegB5Z+LvoYnK4gQFOHJDcmYB+tPWKlKrAFhG6KiWy1LQFKO8aMBxL/AJio45YDBSmd7nYBvSLh3cmBFGWBhSkM75DcA0clY1YfxFi+upBD+sUVLSpo2lVS5YUNC/mXv6xBM0h/V+cThEVTNWkEaa9cIjmcN5faJZoriKhhPh9ogYtGRjkej0H8LxhQS58J+HS9+R5iKqKk/QWginRJmKaeHDNy4g9XjVjxIGUkC71e9urkdzsRBdNUCY4yJ98oWbS2aulCHuA7cnJf3B5PBX6bJDmiQqzXspuZNBzaDgwDwhWFFWEZlvuPuYT4zigSoh2D1LsblgGvf1ML11Zxsi4664x0EnZKTThU44VHJ7sG3Z3PkAPG5UpEwAslYNno5F7a6lqj5bYZS06fPmIB7SqlKAcgbswPAuB6DdaI4bhspKgtLhVgAco7ZnJMVXRy1pzLc/xG0jbFTTzceFLjePsR5wSUJ0Khr+5yTfwnnttHkUEgBmfnFp36g2hNXjC23AWA8/v4ZMMvAS6+8KZQ5GtxUDXnEGhlPZ48jblZhAOEsCMrgHiD8b4krgJUDQsBU2NGuA47uI0Gyjmxi0zb882UlLcs/b2eIYbhRlLSo1SG6sD6n6QLVbPWEHfB+y/1AhNSkTE2yJ1DPfpz6Qg4jglhb5CE0CdQQAGY9GPeB09wMrOC5yf3EwrksU5Bi9hbwyu93eAVXi8CHO8EIzFqm+jk8gAOUZnCIMR2q2uc9H8Aw4ZaRoMRw0TCFlSgfCFf1UZ2ahp9YykJUpHdEGbQmypNQDOUdHYhzbUGw3PuyBOdGLxP6acooCAX1YuRV611+TQQlJkqZrnq0Lp00V8vtMQCUmwu4JzxPmSLODyIDsXw3FJUU1yqUzWd9CNv5jaXVXIVnv0gGp2OUoTMll05tqAXGWo3b8uMMOJzM4ykFyk2u2h6sK94IqEY/L8wBQzewNm+q76WYjk5LHlxBVy/9JCh0dQsTZhvf0hXMpSxUrSOupNsjGmVLS2K5OrAG5Gl2DbjplDXAzXw6RX4ifVsvcJLnn2a0yiJQCo5HaUuWapapeVh46jk1h4QSpbkKdnS6m5kAjq4vzeClqOFxCqUlIUEHJ29LH1y4NCri83LKVu4DClySfMiF9Xk3H7n4joNkl5uM6JJHklPpihAlIbXyMLyTHTJQhtfI/eN7gV5HICsyWDuAq9vyvKOzTLCQfV45U1KHCl6ZbvKM/xjjWQ0PvaA0Af3vTSOWrSidNKkHxhvQTFyEkzksDknI8SQbtwzPIAxmMdijNVmJ8Vmdx/xe3SMkJwhs49UzUzlYwAk7hl4buXiN0DRpAscMejxj0eiIklBNoglo0TLKhaLJIcsenT+0VVYOI2kjGrAr+P4g6Tw1SlZaB8tdA4f5t2MYmcAHhjL2atSig2y8HH39C8dxHAZiUKUSnwu6avShI3uPOLJqEks0YTdlrSkqCgSA5F+srwqjeFcdSY9FknfGw9l5hVIUHdpgFQ7AgqHSqNd43ogAtQbNvmBdsFS5UtRU4GKz5fSGbxiftLjylBCXClqIDaBN71ckt2iamaSBL8T8RXZlKE4pzZd1PNnUfCwHPhGNIL84GEHEEKc5wx4JjCheX4V0L2euUjYub7E7x5ykhQ0iwQiaky1B3BbgdG9jm+gdo1a/eYs4DUCgdjVmb0hnJIKRHN1SVpWpwRc2Lb+eY6tEVS1C786OBsHc0Z60jRzAjhX0/k793zDHDyMiXFVEb1BFGHhOhB57QzkSFS04iL+35g6VTpUQpXl/Pll47uiaQwLsQzrJfN2tUeprF+0XZzaC+zlpNgHbJuvf2gpKaZS5HNi5sPeN63PON1oC0YVZwsqZKSxAvwcW4MD1eAp2HFmCTZqda+Kov5wmmSU/SRA4qJiVkgl94d/aFs/hGauRD75acjuYGNIjICDkbVnKLrWTzZ/NveISeGGUp1N2IFebfT+wE2lBVhNhrv/AA8PqTaq0SzNS5VpnhHh/cR+A7x6TiETDkIYsQwBvWgOppR722jenMopwCF+0JdVLX20xzvU7vx5AWtpfKKsdw4FIAYgC5q9q01rb56arpwpLQJT1ypUwlrE3Gh892h04DNXN4YszQtwHUCzuUs1BoTaA00qwnD6w7m7XlzKjtru4LNk2m5rfiNPPV4KXqTZ2JYJDtrptByO7LbMwjmDHPx5JJsBvbP8/MKOITSAEb1JDVb+XHUaxhMAx4TkPc/Ye8HSFKEgrAIUosCHskNbxJ5hhvgjDLDIazKo7Wv6H57xDgqHjGZBShR1JTpzbzL+jxLCzDUEXzvyc1pqltOcEyl4xAVVK7JVtCG5Nbx1+8D8XLprdzbapF+p8oEqXWDvB9Ib7KUJUxJP0lObalreYAhDmakCApIyhutM1KiAthub8xtMXPySpi3dWW18yiwsdPEPKGtXOKZed8o5nZlMufUDGHSO8fB2FuO45ZR89mlRJKnJ1e8LgzWhysKxHFn100QiYrHY9Ho4Y9EGORMeiSTEGLJJBtDSXwwqKSmqVVcPQM79L15QN2uY1huaFIwrBdJ1DuLP5biY001HIsGawozWatAPppBtPQADEsXhLX7fmTVdjJW6RkWYnRs7jnnezWi0ZXIqUl+oeh6pNP5iytny1psWMYSf1BU06xiAUDmC2tyOYa3qxjK8W4IuWolIKpbljtyPMfSByrAcK7H3g+XK/cIM2RdO4G4HEZiFqZJLMCSSwAjxUBnHkyFqAYEkmzddXjaezXDlSUKKgbhZozZaAc3ztzrEyJ31q3C0TtCiSkSZOIFSlHEHFsjhz0w56FoQccnklAJ+AGjvUkuYhfemKPVgIvLJl0stJOhNtXUo8sm+0J1GLQMoxwGPRUFoaYTi6xRXiS716VFOUVBUj6D4aQVilz3E9AOuIABW9nAvwd/EQ84bNzJC0OdrjqmnT1eD6ebjHEQh2hTCSoF3SrI+Oo3v7FrZ6iWSXNCWo4YmlDRudecdMVqUxTrGcgISgOxA45Xy1tHjMSaGqg1zdzUna3rtFGBOEm8EXCcScufVm/mJhKmLDw0AFSp+ZqMtvPnFsS8TacYGWES0lSlB87N/NoV4kEqJysKMWYVarNuCx53hXPVimKIyhapScwd7/gvu+zQOifca7fgrr9bRk8QpJ+qJrxAIAZr0rXfk7HbvGJQgkmCEzpqQAS7cnHy3j4QoxvD1EZpealWT4TQ0Na+WsBz6W+OWId0W1+4KepV3fxkTu5+JhhhCZiRnBSqyqMDeo2VvvTaC5KzMS8KK2T+3m4UkKGYY7/jxtffHJ+DUFAF6AV1o5JPVUXUiMZc+xI49eUTQC4cggvTRyG7NQeUZhCgXgpU1KkZMzc/y5vCriZUCA2VIuTyLNqS9fykKalGGac3jrtlTO1pcNmFy2jkMGvcgNk+5znPCrqgAOWL2o559vSNJc0FDHMevXxAlZRLlzipIJSQL6DR7bszdru73ipKiFElze1GFUkjakESlBHd6vCurQqcO0JGQFzm1uelviPY5ylj4iQHO7ub9zAU1ZKzD6ip0CQizk2Zsrbxk9rmEapSdQf8AuT9osFK6BiipMoFiD/8AJP2j6FjFhSCkg5VgVGjVcaVb5Py1rp2JGHUG8C7Ao+yqO0YspPdc79OY9L6Z4fjeFyrcFxsaENyeBqdbhoa7VpiF4wX4bm4fiFcEQniaA8QbRdAxFogYmKGOhNH2vHniQl0k7s+UG4fhylECofRq3aMjN0F4NFEyccw4Rq+l43XDOH5ZaQFsQzquaOABSwJu9cuos32bs5zjOZ9B9+ufObX2supIp5ae6m2ebPc+Gjc7xZisSlFHzrFBnNbAUJqbW5Vh5MlyJQyc8emhfIoFzSFHujhrfhbj7RzAzxNBdBDE0pUnYjq3eNJC5c5JZADcBGlVS/tiEhiev5+0ex2EKQ6WbxUY0N6OdWN9ucKtoU2BQwjun3jSlWkSwvEQbc/jfpv4QPJSJaCpYFA7kOQ/wgm1SLV9YXmXKTLxLA8hG6KipmzxLlKVqAAohuNj5vbjeLZOJChc+J3Y3HjHQ+8C24B+EQNSI7WUt81P7Q02vN/Z1clKQCmUEs99Q7neQLncf+RjG+0OGUhYzaDI/wDt+hBECylF1BWb3hpXykhMqZL+gpAHIX9j5vCkxtCwxyJiIIwuHzkhwPrGa14dILpaYziQFN8xp+FZZaUh7k61c8tg3rGtHMZbnWB9tU47PAn+1vW55aNr6wwkcRymhHiBoSCa7jMDYv13hvLrgiwUGhFLp6pFkpV/8T6WPLhwjiOIgF6CtCWLDk7RZW0kjvFnjRMirm91CTxYN5nIH1iib7QAj/qPQiiexFQ5AG9K6xjM2oVWJPgIzlbGnrGO2f8Alfe9rc/C0RRjXAINKamxpvSx8mgf97LbON07FqsVkE8m1fXXJucDYrGKIoHpYksaUZiGgWZXnEyYb036c7hXMcHQBvU3Bfo3hT/nq3sn1+/zi/bzN8B/sZD5HzguVxMLJJHisTUPzpvzeM1VaxcgevtBknZEhZwoWoDcQD6tl4Qz4Zjs3hLgghi/U3Glv5jSmqlLmYVNfrWB9p7IlSaczpb2LKdi4OTMNPnONNhpWROYgKINR1dQNL0+t7HoqSQlbqVHHlPaqwAs+R9PfoZiJQMjM6SpntZlAANTUwU+N3yjpSAAyWfU3L5DXxgXiOGCkOU5muX0dnbcX5Vu8BVNGiagnD1vgTEunWkylYT119jeM7MwZSSQbJba4Dj8aOam0DZG0dHTfqIkOsXAItq+ulrcdIgpZWWN3A69ecUTPTgwK/mNZuzZpnmdKyewGj5tpnmLMSwinEKABBNhy05fSBcRUbQ5TJRKQSrNtPt7574RDkT6wXCIPoT6xopXGnlKSTUVCeaQbHQEP+CA1SlO2kP5VXIKTMAGIA23sPkC1nzEZ7E4lSy6j+fggtCAkMI5+oqZk9WJZimLxhFiEnY9vpFSRGqEqJsD4QwlcOz6gGjGzvosaHmPWMDOw9e0NUbNM0ZgGzHLPRQ0PEeLwz4fwnL4loY1DCt3B7a9o8gKnnCh4icZWz045oSFHR7ngBqMjmw3w+wmBABVkctd9NbilOlCS8OKWiTKuReOM2rtqbV9zEydQBnoxLufZ9IOkz3cKDV1NSwct0B3A6Wh3RKDlG+FMsFJxJPpv3/wT8BKlFSgAkHvtz9Yick42AjqZJBR3jBCJJSSkUGmpfvBMkKDgZQDWAFlvcacPeI8RmDI5u9L2oba1flAu0mKGOenhGUtYRYa58B1v4awix8wqGUeJyAzFnNNqfx1jnatlsgG/CGmyFmRjnKSMLMX3Z889Whhh8OoKZIpqDbLoCdf7wbIp1JPcELJk1dZdWenXz7R7iHB/wBVGVTBTBlEk1SDlJfkakabxadsaao9ogjFqN/pnDKk2gqVKVInJxINw2aDc23hybWe7bow+Owa5SyiYnKoafUGxELZktctWFYYxdExEwYkl4oAikXAeGHCU+I2tA882hxspIMw5ZQ8VMyS1kAZgkkHy+8CpUSoDSHlRTy0S1TSAVAEh24b91m6ZDhl5lgrLgErV2q3eg7wYsMGHKOekLMxYVMNg6j1xsIu4rxVUwZWAGUWDVJCj9u0VlSQkvGldtAzE9mkMCkPzsT9ubwLKwamCj4U7nbWmsaKmJBYXMCyqSYpOJRwp1fdrbwy1jkzFnOCHAS2Uch97nqY8JYwkHXOJXWL7ULQSAlsI4D7684rXPL0JGkWCA0YrqFlTgkdZRXFoxuYvlIBv+dGiiiRBMpCVZ/z8w84HNCqMWBFSSagpFjyV6REhJFQk9axvtCeF7LmJSCzgAkm5BGh4H5jYmYDUGgCXF9jTZwojoI7GkujOOEp0gApOYy9vQgEHfHJOJA2Ulyz/UXer7u8b9xVgbQxTMUwLbnH204DTLdBCD1tT9ra7vcevOLJOIkaRjOlOgHi3Xj+XtC/imGSFKBs9GPNhQ2LM57aQimoaAaaaogN4vy6aM7Ow/j8JZY3YDNv0BrpWOeq5fZrI0j6NsaqE+UHLLDtu1Y+GbD5aM9icOpBBd315xohYUGgKpppklQU7vrx9YhmSLxLExTFLTYxShTF4uQ8DIUUlxHkx6PJZ7wZ/l6whSyPCGqNSqw9H6Rl2qSWEGmgmIQZi8mtxu35PCKsPPKdEltxFlJeM5M8oyAtvjR8KVmS6kkUPb7k/wB4DVKKlYUw+RWpkSBMmljexLdZ9Wh1gcQE+Jkk1clVLUdnsB9njoqdKUoAAj5rXrXMmqUokvq1z5t5nTNsoZiWooKikkFi7kj0rS7QU4AvCgABeEeQECrmpSTmUgPcqVLTU6VNukZmagf3CChJmlIZCuFlRGZxFJFFpUdksoa6AGtbnnyjVNacgseYjbsKhJClJUByI3a23dXgCZjlZqk66Ns9T05Xipqpr5+0EA2fPrr1gLHY4Cqie9x5UN4DnzwPquTBdLSTJzkWSMz1fjaL+ASv1M6zUJOUVoXBfu3yi2zpX7mYVKs0EV8kSCinRd3JVyIsM7OLi92h3NUUtUAPWo577w9X3WCbCNKeSlKbbuuvGOSAo1IYbWI5xKVKVcxKkJFoo4jgJc5IRMclNQTcbsXtuPrGFVTIqU4SWVofvGYR2C+0SOY0Pt5iMHxLArlKIUKPRQDD+OkcwqWpBZQg0TkTLpI8NPCA0rIsW6RUgHOLJWpP0loPmY5S0KSavkA3fX/xjASglQVzhrMr5k6QqUbvgA3vr7R1EqiAPjJJOyEFvUp9I8SXJ3e5iEoRgSl/qJJO5KfuR6CDZHDAGWTayTqp7nYfxEKK2YhusvzFkJp8QVLWFEDLi/1Fn8Ejg5AjmLQFe87Dyiie7cRvMImsleWl2zGZ3/EKMQkBRAo3f5wSgkh4U1CUoWUgM0VoS5beLEtGKE4i0ey0fm0Q94nD3H4tF+EwqlqYaipNg9voY9nYZxayAVLLBrvyceORAzjRycqACLFT83JBJA0o3Yt18EJkMtZc/aLGdN2kVSZKcKMyX1Vm7b8tW84cYeaxT/UGA5Jeg7a/K8OqKsAVa9r7j+RHMVVLNpyVKDd4hnuMjcZtex+bQxEnKQsVBam+tG7f90OUKQbpyjJFW7jI79zb4iZuW/8ANSb8gQfKKzKhKMs4tMqApBSL8uQ9Wy584q4lPSoEk+Jzvdi7V1qPnyVLIIzgCTLUg5WYeXX445xOISM0yY5SCAQA97GptSvMxztStUxeER9F2VJk08kTlX3235F2DtvbhCTiuLSotLcJ+bs1o9JllN1Zx7aFUiYcEr6R6u3tugBRjcQuUXMdMo7GIxCJ7JYzBhnw/gcyaxAZOqiwHO9+0WQha/pEZ1E6TTt2i77gxL7mHywaNLMwjyDJ1JC21I+LsAadRGMyjVKAU7wxkbdlVSijCyTYPq51bV+FrbjCGbhkS7B9g4vuSfkHgcLUvWGq6eVTFwmwyDhyd5PsA54BzFc3jRAAAZtAWHfUxqmUdDAE6tlP3pbnccvHfwENOGcSLBRyqU1Aa5Ru27mNUVSpKSlnOjwPM2NK2hNQsqZJHeCbGzcdX5WbOEfE+JzJy1KWskmnIDYbWEWJK2KrwMlKJCVS5ICRuG5/UvrASpjtyjwEQqYSRwjmapO7+sea0Rj7xI1f1hjheKKAL1YUcneIxTE2SoiNUIpluqbKBI5jzZniSJSp0xkgqCqt+0Xf+lvKKoSpVhdUa1M6TLeYphLOm7l/y0G/0jX8FkIkoTJKrnMTS5IG9KBIHfWg6GgUJQMs5li+9tI51MxM2YZvgOA/k8dBzOnS870qlxXX0MMD34LK2tHJGcPmPSkXlYr4oxmKD2MV4maiWM6z4uVSbWe8ZFaJTqXFpswqSCDCcYw1dQYkuCxqf6QCPPeFTu73e8KZoxKxAMeHDiTEJmDw5qqUkn+klB8ksnuBGZkyjpEJqalNgrzv+fWODB4ZLFMsD/1CT84oaaSRd/OCZO0KxJdJv/1+8XGdLTRKMpAZ6WD6s4PnF0oloHcTFJs6onKadMxbg/wLN5Qsx/ESk0AINHUaHW48IPpCydN7RRAcNHTUdCKWWmYsJViHEDezl7jeW5mAZ3EQWzAp61HYj+YwEo6XhgaxIYKBSNHYjz19YDnArLJBdg3Py6xonuwJPPamwyHp0YKw3BZpPiQUgG6yED/3X3o9o1CJix3QYFE6nlq/qLFtxc6aBz6cIdI4LLd1KBGYq8NBqWL1Oug6xpKoZn95bl194wrdvSHP7aW5d3VYX4B3F945R2cUj3Wb8egdz1/iDAhMsMkQmVPm1C8c0knrkAOQ+8SkTAE5lkkOWV8yPl2hRtBZUoIEdl+mZAlS11BDacGax830fg0Dy+Ly0Gigod3D3Y3Eep5s2VYC3GPbTpaOsOMzRi1IB8H1Lb7bsrQx4dxZEzwoOQ0dKqpVpRQ15EQ1l1iSwVbnHJVGyZyHUnvpDlxmBy+xexMFrWXKXI96lA96PzFrWDkwWTZoWJGFiOHTcNc+UL8eXD5ncl9Xavf3hCbaE1T4N8dj+mqNDGcR9Nt7a5deUZziGNWCqXZPeBpUtJAVDLaFXNStckAAcrtz3HyhaDBEJwY9Ho9H1aUhCk5kyZaeYQhNm+IJowa1aR0c6kkJZSEgPHIz5s9EzAuao8MSjpuKv4i+bhczjQh6oJtQEEhzp5tVnjJgRAiZpTccs835ZdHhFUzClCRUBLAOUJo5e7sBpltcxRaAQUxtJqWmg6g7zp1nnujO8c4GFTEzJdQoil8po42a5Db8q87OlKkOB9MfSNnVcvaOEzD/AFU79QNW0Nja17tZoyWMkBBym+v8/OLy14g8D1chMlWAm/X8xVLmkORT8p9+0WKQc4xRNUhym3VvvzAjyUtQin5beJJ3RCUswULdZb+USmYcgjZVjoYqFgiLzKZSFDccjoetYpi8D5Zwx4ZwibPcS0nmo0SG3UbXtekWQhUwskPGdRUyqZDzFMTkNT4Z/G8iNVgcIjDIMvMVFTFSgKeGzD3ktzFb8gzkyRKGdzHO1NTMqlAswGQ9+F7a/eKpjFXoHv2GvpaImAEWjSnJBY5HO/v0YukicAQkvWxsKHlTtEoqJ8vK/XWsGCbKZipr9Xfk1rxKfiFAf609KGrlQAV03a2uu8em7RWlNyH3DONpEifULaUk4f8AI2Db73PgICnYySnxLQuY7eJ3FbXdtusLxXImKcgvxMH1GwquWkKMxOHeASL5XYZm2jERXN4mkJzBDJLh32NQ7aPamkaDaCHbCXgVf6fnCXjK0t455HfA87igLeHvu/QRY1qNHjIbDnDM566QRLmGZRCatf5MWtbeIRMnzFMlIv5xK6WhkJ70xSlXdmZ/HrfDRPDksFLID0ZLnxa9ug0g2l2SEF6hT8j1lu9YLqa1U+UBJRgTyGJ9S5vfN8zrF6eHymACEtzAA1vvDA7NplD6YX9pUSg4mK8yX4Nl52iqdw5KQVBCW1GUeegt1jCfsuUgYkhwIGm11UC3aqvuJHtHkTR8IoHGWgTs5AcX3gZKEJyDQHMmTFnvqJ4uT6n4iUmX+64cs9OpFm6DlFmjFanNuuucUzVi+29zUWSLaVbyo1SoFxGwlYAFWL7tOZ38MuZeFOP4glBc1JNhoNzv0H8kKfPYlKc4c0WzwpKZk1wjhmd54AeZytonnY1apjZjUgUtW3bbtC/CCMSrmOiE9aJgkSu6l7AZX14vo774FWskOU03A1+sXAALAwOuYtScSk238fmLJ8soLfmwHkT5xVJxB42nSzIXh63AeRvxMabhOPzJQmYbC4VUBsoD9L/j7yKzAcC7h7de0BVuw+2R+4kMFYXKdCx99TxuS7mI8Wn5pKik1Cs6S1hQKANtBbY7R6sZS0nw8/4iuxMcqVNSmxZwf+uZ8lZ+u7JTJmapvvFAGsItMmGYcSs98RiYzjseiY3k72+QFEjDubVmFVBZqBug2g1W0Zq7lI68IRf+OSUhjPJ5IA8bmJ4X23lr96WEHmrv72R7sXMUVtGYnJD8j8NBNJ+mqeZdVThPFFvMKAHkIIm8Xlkv+mNaMl67FnHSsWTtAHNJvfnFpmwpmH/dDAgF3DWcOASGJccOURw3FEFykEaZSwrXYNvVh0gSsrZZTgAIhzsTYNT2wn40ECwLkuMi3hkH8oR+036SmAH+oQCDvm0JFi4IAtSAJJILjLWOg2ilC0mXMYrFk6cgSN7WfXxjOYaS5Duxr00fzgtamyhFTSMZAVlnyGXvDHDyAjcgsa/PlGClYoZy5QpwQkEgsb5c2APnDLCSUrDMSDcEP3DaxeVTKmKsW49GMKnbEunSykYgdCdfFPvfnB2D4ThwrNkMxegUrwu1yBc8qv5w1l0iEDvF/QRyFXtSbOW6QEf9bk+J92HPWCMbxEBkLnJSPdCEMWtRKUUSQd2jVVRKlixHhAdPs6fNmOmWSo6qs54lVznxgBWMlgAjMXqCQlzVt9+cC/6hLyYw7/8AHKrDiUtDHcTy1A1+8XSpxDEUB3P2avM0ESifMmGwYcc4xqKClp0gY8a2c4WCRbeXfPTO9xFXFeITAkqSrKnYAOH2LOK1d9DWJq56gAlOse2RRSlrUtYfCH33cC+jXfdbfGWTNJc6351YP+bwAUi0PEzVEKIzH4Hp8w24XPSpLEeIVbQ2rTTceUYKlnGHyhpKrR+1UAwUL3yzZ23ZOMt2QEMJWFTMlLlgEP4nBdlCyikh20Jc0baDP2qSQUm/H2hB/q85CVCYgYDmQLgv9QcsWO8DS+UL+HcHmiZ4gBL1Lghrhtz070eLIkFawkjJnjKdXCTKKkK+pwBruy0bjnxjW8PkJSkBNats5BYvfnS3W8dJRy0pl4tYVSEBZ7U56Pp6euftF06YHqCTzampvrWCSEawZiWevbrSKMZNN2CkitD3frWMVzG0cQQJJUATaJSZgyZjq+z6ki2z+sECZ/RKlQmr8IVhB3faBACl6Ha9dez25dTCYQAoAs3XXTRybNGXLvWlu4+I2LFm9R4loslLqcdfb1eFmImoTQHMTdlWGooKanelxAsyehILF4YyKKfNIBGEaOM2D65nq8ZjGqJWXHLy0hcjKOgqD320FhyEG8KkhYqKpUGa7a9WJB7xjNKgpk69esMqBEqZKxzbYDY8NX4JJB4PD8JAzDKwzZmLUVqz2Ln8aMptOtCMSrGDqPacifUdnJukOXO8k5D/APpzpbMiM3xRbzCbv5dByjaSO6BC3aSyZ6lG/WXL1zffFErFqSwBptGipaTnAsqrmy2ANhBg42sBIoQE5SCLkkl6VesZ9gC774J/1NSSkpAsljbMl3PBxuhbMW5J3jcBg0LVrK1FR1iMeisej0THImKwRhcOVqAb6fxGa1MIKp5JmKuLanJgPSNEJdEjQAVzJam9bRMmQQMS7R7aG0EKmdlJYi1wC5LM2Q3ePrF0uQhQbMHd/CQ/LYd69YMFOlf1MYSKr58g/wBJ0+l97XvyaL/8mz1/UrQVF2Liz60jE7OP9pEME/qkBX9dCibXBGhByLRP/IJjFih9KLJ50Skk+UU/0udm48z9oLV+r6IJLJX4hHq62ilHs0s0K5YayT+oktzdD+Qi42fO4QGr9SUqw2FeEWH0Zf8AbGfaL0cHmJoFSxzBVXyS4jcSalIZOGFpr9mLOKZ2h8Eh/M+0UcQ4HilkBK0ZbMFG/RqiKftp6x/ULxt/rGzpV6ZBT4XJ5vu0dtYBkezWU/6i6190fVVa9NYt+zV/cRFP9ZQATLQSd5Lc8n43eD0YNAtpoD4nNNg1r831jWVSIll84zrdqVFUkJLAbgGHjcv08FycKpgwIAtXoTQWpvDBNFMUMTNzgIImKtz+0QVgFmhTmBoQVBjezHb6RSds+YsMoeoginmTZKsUuxIbw3F9OgRaFqvZ3IolyAKFCh4mLiopTR6fWElRTzEqwJvu0jo6GrkgFdR3WYKs4Yv4seD+cV4TBJQpQD+IMHFQO17/AMRjLkrnXJZveC59bT0JUhCcYWGcqAASdxDnfchOVsjDHASf06hQc3B1bRvvzhminuFqLkcGjlZ20RgVKloISc7v4g6etrPDoT0K/wCopIFnBDi1qvXUqGgeCwU5EwqaYbpT6e+nl7xAyxKUwmOFFw9PJwxPJ+jxtT1KJBwnI9cvCCpc2et14bDNrsd7A4gOLNvLwWUBQDkdiN+Vt/KGPaIV9JEFS6mWvMseLi/oDFeJxSJYZI8X7akm/Wr7fSMFzpct8vCCZlYMACTn1m4HTQk/XJIJftQNUMH8rv6CF65yphc+AhXM7x666zzj2LxiZaXUSwsE6lQc1qdamrMe+E6cJd9dI1paRdQSE2AzJGXh6tlrGUx/FZkwkEkJtlFu+55mF6pil3UYdyqdEiyBffqfHTkGEVYaec45muxr94yIATB0uYqZNGjkeb2PnFs7ClSvD0b8vES8RDNFqzskqx4mH4h/wnh4lpLu+u7ln6W9IYyacJ76s45usrlTkiSiyXe5z5+QtpnnEuMumU6EupSgFNRwxYjk9h3gWtbEl7P8fzDXYWMIWUDEQwA3BQuedgD5RlFTKly/SMgm1oJVNJUXLxVFoxjhiYiPR6PR2Ij0ej0eicpTERChGkpQBDw3wjBIIsSdh9iddYqmalKr5xvNop8yU6D3CTYE33Fsj7QTKmF6gZX5di4D7Rr+6QM/mBP9GqFAhIPOzeT2+2cFJxgHwvzdX1PLeNBXShoYx/8AHq1X9yR1/wBYsRjwKsquu7/8vvFk7Ql5Xiq/01WBLukjS/48ovTxVAoQD1CexYN+eUEJrJRyPXjC2bsaslXUk+Bf2J+IJlcXDAPlHVh5CNxPQdYAXs+YkuUHyPyIJRiAqmcV/wBqh1oQ0XExJyMYrkLQHKT4uIuKSagpU+4DdCS3RnflFr5RmEtmD5/F/NmiidJymvhFndwNhdiBEEb4ulWLK/hFSEkLBNjY3fZzzpGtMwnJfroxvKwkt10IMUvIFFRdt2HMaVhjMUUPiMPKYJWkKSLdCIy1ghyyX2IJ1JPeKhRZ8o2wOq+UEKSmYGudHNWvQxRcuXM+oeMVmImFOEHPrrlCbHSjLWoqDfEUjTmS9En6mEdRNRTkvvgan2XU1SuyToMybADwPrrGex3F15soZtXADjYAaMzQEqpWsOLQxTsuRTTAlXebN3APq/I2fyhd/ijcUpy/CIxYkuTBgmpCSlKQARcdZ83eHnCuN52lzTyCjUdFPYHy+YKTU/2zA4hVM2an/dpiQscbHkbEK52O8QeoLlqNSwFns1mrq6fwxTEqQ5TlpqI3CJdeUJmMFOxIABe7khrm3C/iIqnYkA+MpAcm+tLERrIqkLS5zgfaGyp1NNKUgsMjpr9uZtFstYLkEKobNq3MgGluQghM0KLA9coXTKZctGJSSMtC2uZbX5hD7RzSpSDWxrzzF+hZoAmqJmqfhDunlhFJLKRm/m7ewEKG1isWYs8NeDcLK/GaJFn1O/QfSJTLVMOFOWpiVVEumSZi/q/tTvOhPAZ8WtGjlYLIKsCfwjd9fvaGSZYSI5szzNUTn1n16ZwWs+GgAFBVkgM2nq9TGojAnj5XPn0N8CzUOmop4iLmrDxE7/MjrCvaEpSmUNOviOo/TlaiTjllnU2YtY2Ay3ltzjdGMxaUhXhdr15xgjE3eguqEoL/AKTkcYoi8DRyJisej0THYiPR6PRMeBj0eBaOlRu9Y80SVElybxZJnEKSXNPSKqSCCI1kz1ImJWTl7QxlcQcKBFcpPfWBjJuOcOpe0gUqBFwknx1+0DTcUpSMr0oodnp0+wjVMsJVigGbWTJsrsibWI8Hty3chrHZfEVEsWrRwKuaA/m0QZCQIvL2rOUpi17WFwTZ+s4lPnHOo/8A9F32cP6R5KAwHAR6bULExSyf71Z7rfECHEKpVmc9zc/LyjXAIBVULIF955k5/aDsJxmaguFn5uwLCsWClp+lR84zUiTOtNlpOejaZOGPlGm4D7RJX4ZgKVUZSSoBW4YKDHq4LwZLrmYTfOE1RsSYoKXTFwP7T8Eg3fIWLZEm0O0ISapDnWvlSlR00uwqxSzhQhCtSxnpwv8APv4OY7i8IlVSHSfIEf35eohvMlInDFDjZ9cUjsyb/HXn4GBp6wUlC6bM5pYHcVgdRSUlKocof6hFuBygAijGnrWLSwGDRlMVvMBcXnJXmyNmsbVbRugUBHPbXkmbMKk6dGDNj7TTTTilbMqxLcXvuGYubO5a0ZafwklQJUyNSbgX1vf5QmTUMGa8P52yu1WFY+5v3DPrwhTiJJQojyPygpCgoPCOokKkzCk+Bj0pBPTVvz8eJNg8UQXUEP8AmNpwZH6so5g60C5NSNuxGujCJlqxy1yjoHHLd1xi9WkyZ8msRcFWFWX1Nm44eTAnOM57Syimcb5aNSgcOz/l4HpmwtrDDbGMzsRLpaxa3LwirhxmEEIozMdi5v1DxdQAUDr17RhJWpUhaSwTbPJ3yO9w9tbARqJvCUzUuWvVugr2ZngqXL7YjHZQ139eucKaiqNIFJkAGWS7Ku2hZiL5ZEtdJcxLA8EkI0zEEkFT06ACpZt+kFCili6nPXCFKtr1RYSwE30F9NVEt6Eb4b4bh4yktR6FSmqxDJavLtaC0ShYJHlCuZVLUouS5z1PiTFisGEuDlIuWY+jFv4EHS6JSh3rRmiYpagz7usoG/TTUsCQ3iNXrqFXqebxY0aN8GmmWU5nk326ERnSQTfk6Up+EijD3dfvcQDU0zWOUeQZkhQ8Wuff105awj47gkrS6Upc+J7FLVUClNnvyaEEynVIU4LiOzkbSRXShKWkBQsD6/VyGtzxMZHLWlYu8CNdhHlpIvHgXjy0lJYxGJikdiImPR6JjkTER0REeiQl1akQ8aCWXaC8LhlOXBAYgnSoZ+lYyWtLWMH0tLNCyFJIDEHxDPy3+cVGQpLFrX6u7fLzi4UFO0DLlLklOIMb57xf7QTwzCPNTQsCCOeo/OUUWolLDMxvTSpSJ2NZ7qb8CMx1vDNHuIS/ElCQ5awrU1/O0RL7rlR6Fo1rAJhly5SbkO3/AGv/AD4CA8RJyKykgkXbfbnGqFYg8A1EjsZhlkuRnz3RWDFoxBaCcHLWpXhLNUkm3OM5hSBeDKSXOmTHllm3nL5jZYecuSiUo+Jw5AoWbY0YtYivKM6evXKVhP07oN2j+nJFXKxoJExmJ0JbV78HcF+MaDh2PROBIKSS5UBQEs/iAcgmpcHdtTHS0dbiT3D4HTry9o+d19FPoZuGYHGQILjwPl3SPgQPiJablBBc2BP0by+8GmplqLqTeJk7RnI7oU48Aet/xA2JWSDlS2jv9wK9N6RSbVOGQG46xb95MUbq9OuuMKsaopQ7VCkhTu4Bt6/MQpnFSRbxjekTLmLOI6Ep3E6g+HWhqw84L+FDl6WG7AhTj+YBVITMLAAn19PtDyTXzqZGIqUkZcByCgbakAhtLtEcXwMLynxJJrlJS3mWNLa2iEUxvhtz+9o0nbUJw9qAoa4bHdcMoljZyRyEWTODEJSE0Gr1tTSj3/tG0uROYhRgOdWUZWDKQTe9yDyci13yGbG7MXPB0ZCkSwCkqGYEgggnxJVvQkcu0YIp5kuYF56eEGVO0qefSzJP0s6knvE473Ft44ORlhJizinB0FWYjMHIDkBmCfeBZzWxgwUMsLxQpVtuoXJEpJZgMt98iNLbjzBzolSEyqpSEuHfKSroHqO28ES5KUaCFVRUzJpCSokDedW8ni4YstQ2Ac1Jc9KfmutiArhEoUEWYFxlZuPF/wAZaDrxzFiXe7l6HoCNj9rHwViEaGVgU7cvLi3n/MEJmEJzCxqBYgXY7UcQ2pUBMvHmT7R6RLBVhIvruOnLcd/CB8RPS7KVejJKvQg60i0yal8KlWMNEyGDgR2TgznSULLBwwvQPZ48JNxhVYRjNqClJKg3PLz/AB4aQRivCKipNx3LVJO9G0YtGVYUhF83gWalUxIw3G7hvsBvzfjC/GTQVEEHw5VZgaAm5HK/pCGtUMCn0g7Y0pRnywlu8+Y049XfOM3xLiySWRLAZW2V+ZY39IWBGK8dKqcmSAgOVA6hg24AZ8CRlCefNzKKmqY2Slg0BTpnaLKyM4JxPD8qAp60cdQ4bf8AO2SJ2JTQdUbOMqUJj7n5kPb26sFG0LY7ljzxOEwfM4LPArJmvqMiqC1aXMeZQNwfKKCbIMsKStJPBQsPPM+0el8ImkE/prpplLmnSKlRdgIJTLR2ZmKWlhxF+iQP4iP+WTq+A92HasQpaU52i0mRMnqaWyjuBH36aDsASkMsgDQAufIPGfZpWt4M/dTZEgpSHI3X1uM8+VtDpDvhWHSpWhHpWjA13szUhtJlBADdPHG1tXMmlRU725sm3DTkbeEErweVQvlANGZjUga7W3Aa7RoqWl8oyl1Cimxv8dfL74XcUlCV/qUKWDZWNT7tRyAP4YUVlMpMzu5K6MdpsPass039X65dma5uwPhkeI4xlZ8wqUVHWsWSAkMIDnzFTZhmK1iBETGZDMYOw2K/SVlyg2d/M28owXL7QO8NJFWaVfZhIOTvnk/4b7xPGcYmTQxLE3aj6ADYN8olFOlBxRE7as6fLEoW3trw+++PcFxBlzApJYu1LF9CNRT0i6lqR3k2MD09PKn/ANKaHSbNxP4GdiGjY4TimYOlRCtQajcA7il/sXbSKwTE96xjk67Y6pEwgXTmDq2/nodCediZU5KwadQCH3fmPl0rBLgwqUhaDf2668onLlOQCnMlQqDy2IAYttvYxCmItF0qwlyWbXp36vAM3BCW5SVKD2KQFNe6qenYWgVlJSWv5BoaAy5ixjZG895QPhc+rcTnAGK4skEuFhw7+Edh4W5ecZJnrAbAfSCplDLUXE5PgF5HRtG3WiMvjoB9whhuRUDdN4zVVzQLJs+94Jl7IpFllTC7F3SwFndiSfA8eUWyuNVJKVE1IzLJSWNGCQFb8qRaZVzEi6Lc+hFaXZNNPUUonkKF3CPFmd972YRpUYsKZZJyrQkkJNQbFizOMzjod4KlzxOTxOnpCmpoVU0wpA+ksFNY6gHnr6O0ZTj2OmYdeVQBdiFOfGCDlUWPSmlYwn1ExC8AYcYO2fQ0s2QJ6iSHKcOTEC++2WTO+6Fkn2hWT40pO7Bj8/SMf3UwbjBSNmUxsHB4F/f8c4ZTMdmIS9RQAgDUg8jY+XeL/u5bYgbRX/R6lK+yKbgkO+e7V2d4ZYDHJMtiQ6XtWmygK0vDWk2igpwG4Hn5QBNpp1Me+kt7HgfHVvG4iyWpIB8KWNQ9AO53+naCUzpIdUaCqB7vweuvGL0YkZXyl2+Hd2vRusaCrQkFrmBaiehTJHi4+IoOIUSzKJLAltCRq7AU5DeFlRPVMU6svaKoAIcHkPAjx9ToIExGJypUogFkjmLpcA/FQd4U7QWFBKN8dR+nJRlzZk/RI8fLlo3CMhi1pUolinu4+7RggKSGgqpXKmLKmI9R/Hj4RHALaYHP8xM0OgxSgWEVCST+fxGlmYRE2UU5gD7w090WJ2YNWAk4krxCOindlOkdkuxtztkOObOHZ7sWjP4vALExScpoSAWoR8PmGrBiVjC5jnp0gqnFKdSW4jT0184nJwEwgUbq0aBIVf7wIZypZwEZcU/MNTxcZiElrggk6aUbURp+9ms4THk7EpSsoVNJz01D731DfzEpuMUoMTfmTqR36tpGKq1ZMHStgSJaQxuOAYabvI6coCxOIABJJeobnsWtGLrmFjBhRT0qCpIvk3Hcd3A/mExPWCISkveD+G8VmSjQunVJJZtekXQtUv6YpNkongdoLjXUCPoKcYmdLExJdwK2NaF9lc7UNGaGsucJkvEM9eBjl5tGqlndmcsxuI0P3GYOrvA08BiCAUkEFJFC5Jb+NKNaLLlpWnCrKIkTlypgmILHoXG4674Q4v2cQpyhZSb1DgDm229OkJZ8qZJNrp9Y7KjqKWtQMZwTL/8AU+BuOT+cB/5JlBzEMDUh2G97gga7RkO0Ue6OvuIIellBph156XIbNKrNuygmZwlKpiluAC6gA5LvQO1LxYU87CEiKHalAZpmqBAzthNx42fUQFJ4GsG4I9etR0gg000iFiNp0qFFnI5fOm/WDcHw9KRlfxUeg/q06E23iTSAq7zn7xCdrzES/wCnhSX3ZjJ3ye5bLLlAmHCkEbPWu1oEK8C2OkOxTfuacqRbEC/sHHE39YvTj/01gJLnRvPtEy5y0EqBtxjOqoZE8JlKACiP7RbJ7gt8HfDWRxT4SHH4em1LPBCdp27wgCb+k1Yv6Uy/EH38fi8HyMcJhY1IDXZYfRxVQ5VtpB0urkzGv5wiqdjV1KD3CwzYOB4Xbn7wHi8KTXK72prXYkk03N9Y1mJ1gOnmDJ7c+viFk7DhwK0NRQjvShvrAS1sCSIcyZQKglJ87euV+APxF+CkoQoLV+567BnDWI584Xr/AKhAUWGv8R0dM9OhSpcsrWzpawAbe3jYOdwvDrEYpKfGLEe6aciOTM3OHiAlCRHCzVrmLIZr/c/LwLPn4fFIEqaKgkoWCyk92ZjYi2oa0eWJc0MbGKSu3pldonLUaH5caHPe+cI8R7PLkOoELHhy03LOoaBzoTCyqplyw5+nUx1Ox9pSpyykBphbCDcPz4Zs0IlTTmd3bXU84yCbNBKpxEzEC7a6nj17x2ViCFZnqC467+gjxQ4aLInlKsZv11aG+H9oMuh5kMD9K+cWlTJ0vIg84pVydn1P1IUDvS3sbeUMJfEyvxCrhxTbQaPWxHnBH+oNYht8A/8Ajy1AmUcQY4We+T2OR0Z/S8dGJUzgtcaMS/Icx5RnMrwLA39I3pf0/PmALUkYTkCS+nV72yaKuJYlSHDX3G+nKhHlABX2qiSbR0KKdNHIQyAFa2zLsx9PK0IMSi+/119B6xsgwuqZZuTn86+gfx4QHG0LY03CMfmSRYpB5ln/ADzgVMvBNG4w8n1X7mhXfvJFgee+3Xi7n/B5xapIpQsXKTf4a35Q/wCzcXj50J+BXct/APmPmC8NhyEgAONzetY0CABGcxbqJMfNiur6wmbSOvKy4VrFn+INK6NyI2+cVwCNv3K7X0bmN0cWv7dufT7R4CKqWDccvD8faK4tGUSTERZLguI3vsHLCkzJZL2VkJ0Y5mPkYI2et5qknUe38wJ+o5Al0suckGxIL6YmYbyHBbnm5hrMkB1ctOpB10L9obERyqlqSQ3XXrCqcoDwlQA0N6MNfI/eMVpGUGylqfG14BxuHmAFcs5tWHQuQCOTt17LqqSpBExNt7dfxHQbLrZU2WaacAdU4m8nL+F2PM3W4LipzEKue9hYnaIlVJSO9fjE1WzUTVkygEncB4lt3DyeHmFny5mjF3BF32cGxBsR84ORNQvIwhn0s+SMRSQNXy9fg87ROdhWJUS4zM9HB0zEM9wx+UaFN4yTMdNhlpv5erwBjMHmBN1NT5t+fSF9XJJTiGY9Y6DY9amXN7JX0qsHyBa3mbHnfWMoo6m5+kDDhBqiblWZhpw3iBKgFAa1/iBp0kAOIe7O2kpcwIWBrf8AH5ifFsa0xQFwqp7qp2pFZMp0uYvtKv7OaUJzBufE28LecHcL4rMoFgLSW8RvzBa9BY6wQicZRZ7ag7oV1FCK2WSUjHmlaSzqA1axdmdsQOcOEoRMSGmZVNZZ5s4XlGxrt5wzQUzQQdOMcrOTMpVJUljiuO7cXOjkZjx3s4gafwxVc5cFvEkggcqWcHoYyNHLWMKdD1zg2XtmplTCpZckMAXytlk2WXnvg+Vh0lj7zUSFV77C/OHNFKR2b5tYQLLRiWVqFzfrrnBc5EtwnKC/J22elINUEZECDBLs8dw0kJOXKoJI92mtGFKhntzjJVJLmgoNvaFlTJVKWJ0osoXH3jF+1HBP8OsFNZa/EgiobV1bg0bZjrHM1EhVPNMtXhD2mnpqpOMWUCyk7jvvkDoDlkMjCEiM4kho4Y9FTDT2dxQRNAV7qiBWwOh+kD1KMSXGkN9j1XYzsBNle+h+IfYgurIwBCktT4nIp1BgdEg4cQhpO2sBNwKADXG8EFj4l7b3PF6eMFJmqb3QS306RbsigRmmtRPUlJ3P43fyIbdxgSdISzEOGr82G1bxCVKF43myZSgUkONSPNgeefG0K+IywCkJFk1Hc1gmSokEmEm0JSEqQiWMhl4m/wB4c+y+EyklQd2ccgbdSW8oJpUdrNfQe8KtqLNLS4HZaiPADjvJ0jXmUEsHqxBPo7CmmUC3aHIBjilLx5Dw+Pk6+MDKlKX4gJgBaz7N+2NBKX/ifKNk9wMW68Y+Z5Y5947LCWeOtSPPHsJZ45Ho9HWj0S0WS5BVb7+gipWBG0unXMy+/oI3/sNJyTMx94y1W08IL9CR5kxlSTP/AMgEZXgv9QUyRsoheZKPU5ej3yL+JuMnKV4Swvmb0DWNQS1qCOokSzNe7ARwkumMybbK3XlrAiMMlqhy7Xv0OnblBSZMsD6YbijQBBcrDpRUPsxZhrQVqYsaaS+54FmUiT14eXHwhB7UcJp+rKFGdQG1yQNq/wAs5hDtGhEheJGR6eGOzq9RBp5yu8MiTmP8ee5rnK0ZUT5hoHYW0aFmFAvDft6hQwh2HpGj4fx5QCQs5mDE3pq+979YKk1ik91WUL6vYyJhxymezgWD6kdM7lmtD+VKlzElUtXh/abjV0272bbWGMtSJodBjmqlE+nX2c5LbjofG7+vPSEXtDwFRJmIHiZylr7kc7uPLUACfTGWcSRb2/Htyh3QbSTUJCJpZQsD/lwJ/wAuP92rG6soKEHaBsxDAEpUDuieJm5lZjc36797xCE4Q0aVE4zV9ocznz/OcEYDFlJANXIGzVvQXjObLBDwZRVhlqCDcEgbmvnYZxLHY4zMpszgDZiT65o9LllLgl+vxEVVUmZhmS04c7DgS3oq8X4Piq0Fwo/9Nm08I1e9h5xICk/SWv8AMeMyXOtOGIYNcwQk3fN7esangvFkTlKl2XcIJAfmgnVvhJfaH2zKtJHZzLP7whq5YpphwvgGR+7dfDJSmSAQLF9PPnDlSSnSJRNBiqU5VmKRkIAodG9axinFixaRsoJKcJzi3iWRaP0ZtULrzSQPeTzs+9oy2ihE1CQrOFChMppnaS+RGhHWW7lHz3ivDFyFFKqh6KAoRv8AxHNLQUKwmHcmYJ0oTE+PDnu4QAYrEmGPC5QK0pAd1AO7XLPazxhNciGlFgQvEASxuX9co1k0j9QrauZbGhZyNGubdH5Qz7NCEYTpHLdvNmzTMRmpj8DwBy4gQB/hiaqDOCT/AMrOe8ByU9qsqa2+G9asU0kSsXeyw7gPZvTe9oGmpIJbWwOuztTXTeJmyEvHqTaEwIAL3t66Zm1918yYrP6aS6lJzHUVbTpAJxEsBaOklGVLSVLWCo5ae7tz03ZRpfZnDkOWL+dSGDbnbq+kP6NCQgFMfNttzZkyaRNN38ru3IdZwwxU0g7Dlcv6mpP8R0EtAlJfXX7RlSUwUABn7W6/NoE/WewPZJIpTSkU/c8IcGmRrGHwGESsOp9e4/v6xw82YUlhHWUNHLnoxrf7j+cuPhFmJ4cEpCXr/P2+kVTOJOLSNJ2z0JQJQNx9/t6tC79E+UE4hCjsFX4ddfiK8sS8Y4Yvw8kl9vIdztFFKAgmRJKn3ennuEfQ/Y9LJWApLhNw5bShVp4rPHqABU48RF/1Djl0krUBTFr8X36a+DPE5yQxJoC551J+8ddIQEU6Xz1jnaQ4irDv+IGQxKWUQKBjrq/LzjwuzGGJBAvBq6AmhrpcDv3jbK5vGKkOGivEMVM2gIUFNajctG1o0C1xdY5feEk5ARMId+Hr/OmsZz2owSkqH6YKga05kuTpceTRzdWkpnOvLTrfHTbJmImUIElysHvB7jcR/wAW13vGYnSym9zp94zSQrKNJqFyyMWZvF/DeJzJCs0tRSdnLHrFwSC6bGMFJStGCYkKTuPVjxF4+gcA4zLxKQlTJmfs3NHKDd6WFeUMZFYFnDMsfQ9bo57aOyVSEmdTuUag5p5/5J4tbVsyL7Qey6Zhzy2z+QXzHPy73NKijJdUvy665Rrs3bQcS6p20VqOCt43HPe+QwuKwi5bhaSkuxBEL8Qdo6Ey1dmJmhyOhHA8fiKAWic4oDhMcePRD2aOpMeMWSWiWcuCCxpXmP7RDWaLKUcQUD1lGp4P7TsAjEEq2X8Q5q/cn1pq0MKXac2ScK+8n1HI/EDzqFChjQWVuOSh/wCvMcbHONEMSlQIoXF6N2P3hwmukTUulzC+dNmUyimaggjTr4fhvgGfOCSM6kpYZWLEaFurgHy7BTqhKj3iBwgEidP76EkjeAffxgiYhK0B0pWit60GxH5XvGR7OaneIoO2p5hzSrdl5g6bntCTE+zMtRJQtSNkqD+Re3nAi6Uj6D5/f8Q1lbQf/eT4pIO7Q6+MF8A4N+krMsbgVuGd3ahqW7xgmkmFYUdLwdM2vTiUqVLyIYnVicm4Xc7i3Jp/gwcyiRlDV3VexuGzK10tBmBSklJsb+XWUJRNQiakpcgc/AWZrsDfkdQr4rjEStGYlnuTux/hn3qM1VKJYEuWMvSCpWzp88GonlkqNuN9OHFiPY5nE8SKn5/fp9IEUpStYay5cqXp65ef8bmiqTOKlAB35BJHlrGKgAHMHSJhWsIQ/ofQt6R9NwcoIkh2onzyhtbB0qh3s5OGUjw665xxu2ZnbbRmF7O2nLTXc54ZQBi5wyZvEqrK0LhiHbR/lDqZMDXEGoAa1tPx9zAU3FJBYgP/ALhA5Ul9I17BCrnOFeFwrAKYJdIo2pGj828uUcrKkBacSzrb4h3W7RmSZvYSEN3e82lnV5C5vawi2Zggl1KJLi+zgUB30t9IIXTykodRhbT7QrZk7BKFy41PMvoOJ5PnCjEe4WAs2lr84ADY46RQWmmLgelg78R+fCFaEEm46wQS0J0Syos/jE5IelySN3iFWvGkkFfczJI3vH0T2Xw7JUoULBAdmckFx2Cj0Co9s1GOcVbo1/VM0SaREs6keQBvycjzDxcualxZz0sNAXodf+UdXIqJZAlqIxacY5OimTA5I7uZPz8eEQVhkswDOczHTl35Rv2QZgIbCaBcmLZMqmUVtc021Z4ulPZpdWUB1FWhKT8XMJvaDjAlkhKUqUO4ABqBW9SaVYXvHN1e0e1mEIyycwRT7HJR+4nOl7hIzbV9xa4HA5NAKPaACUcyUq0CTsQLvVriFq58+YcJNuUO5VBs6TL7ZIOJ7d4vkL6a2yjPcSyZ3ljw0Fyai96x6WSR3s4yq0oSs9ncb/jPMZPrmIFeNIEeJS5hSXBYixEQQDnF0rUkukx9A9nPaUYhpU0hM7RWkwhmfQL56jbU6mqm7kw20PwfvCLaGyw5n0wuLlI9SkbtSnTNNrBxxHAScQGmMFCj/Ek6Fz8j2gqopUTr5K3jq4hbQ7VqKNgkYkZ4TlzG48R/+wMYTi/snPlZlJH6iAbpv3Tu1YWTJMyVZQtvGX48Y6Snraaq/wBtbK/xVZXhorwLndCHIbNGTiCuzU7ERwiJiCCCxjhj0VMSlrYvEEOGjSXMwqCjGm9kllWdBJJIdNS76+le3OM1TTLcJs4/iDJdIKoJXMvhUHfNibm+YBYtxJzzFkcGmMpJBBcEEhg1XLmhFB1eKoxzSChLxpN7CklqROmAFwd53HuhyRl5w7w0gy0gZ2UAMxSep062La0hlT0vZOTmY5raW1VVhSGsnJxnnc/jK0dw+KWQXmKck0BJDUc1/N4wqJs2UsYMt0G7OpaKplK7YAKAsoMDyOl9+ed8jBSJiiQAaOQGoC+tL/F5waFqNoTGUlCSSHPG/h7eHoTiMamUl1Vc+EWbMQa7n82YSqqVS3AzPtvhzsfZcuqUlcz6Em//ACVkAOQ4+rvjON4zOQQXbu3TQXhfISblUdHtOcksmUzDTd4ZDdCjKTofIwS43wlwrV/b6GNB7KcNJmpmGiU1ry1L6C/lEy5fbrwaa/bmY9VT/wBhIM42WoEIGpOT8hnzbiY2eMxCQHqAEsAbsGDEdVDsYdkhNhHEoSpbOdc/V+td8LJeLSpgTlNDqQabm9awaiqRMACix46w3lTcHdVfjbrhFEyQgkk5a/1JH1iplAl3HmPvBYnyuh+IKw6R+szUCHA28ShTaw8oRJA7VA/4/aInKP7Kct7mYxOpBuxO57wn4qfGgaeL/wAlD6DygXaBOPw+Ye/ptIEs21/9Qfck+MZfELJCHJPhF4hIAJaM6halJQVF7RGWfmIkxRBt5QUA0ylKi1NYxzReDwMFT3bXGXOPoWCphktSsz/xA+RI7mDdkjunmfiE36uUTXpScglDeJUT5sH5QDj7H/Z8zDFYGccxJUoYQ+sLsNiF0GZTOvU6JSR6xKZ0wMAo+ZgsAXPAe8MJU9X6azmU/wCmdTolREDVa1GU5JgvZyEmpS41/wDYRi5xdSH5/IfcwqSGSY6mcomchzv9h94EBp2HzMa6wuB7nW+IxMUjpj0Sc45Ho9Hnaoj2cecpLjOPqJWSlJJL5JdXrVMt/Nz5mG1KSZKCd0c1tNCU101KQAMSreJhhKUwTzKn5sogP2glP2hRMA9oXcXw6FS5ilJSVAEAkAkU0MBVktDAsPKGeyqmcF4QstzMYHiKBSg0+RhLKJvH0HaCEhKSBu9jFGPHiV0Hzi8r6RA1cAJquQ94DjaF0aT2eoQRQjK3cl4okAlT7jBFRMUlMpKSQCpL8QTD9YcrfTO3LxJttBlGbNy9oT7YstBGZKn495UUTFHf9vqK+cbrN4XSgOzJ/wC0K+Fl1zHreF2ZL746FXdTKCbd34jQYIP/APJ/4JEMwOvOOeUoi43J/wDtCD22PjQP6X77+g8oWTf99Xh7R1FMW2fKber/AOxjNzveV1MVT9Ij07/dVzMVxaMo+i8DSBJoG8KPn/MG7NH9IniYUfqY/wD5wGgSluHcB97wVOQMs2goKcmK2baw8oKmEuIUU2Q5j1wwjxqQwpr9IyVkYMQT2g61gXD1SH5/OM43mAYjH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60" name="AutoShape 14" descr="data:image/jpeg;base64,/9j/4AAQSkZJRgABAQAAAQABAAD/2wCEAAkGBxQTEhUUExQWFhUXGRsZGRgXGBoaGxwdGBwaGRoaGhoYHCggGBslHBgaITEhJSkrLi4uGCIzODMtNygtLiwBCgoKDg0OGxAQGywmICY0MjQsMCwsLDQwLCwvLCwsMiwyLCwsLCwvLC8sLDQsLCwsLCwsLC8sLywsLCwsLywsLP/AABEIAMIBAwMBEQACEQEDEQH/xAAbAAACAwEBAQAAAAAAAAAAAAAEBQIDBgEAB//EAD8QAAECBAQEAwcDAgUDBQEAAAECEQADITEEEkFRBWFxgSKRoQYyQrHB0fATUuFi8RQVI3KCM5Kyg6Kj0uJj/8QAGwEAAgMBAQEAAAAAAAAAAAAABAUBAgMGAAf/xAA9EQABAgQDBQcDAwMEAgIDAAABAhEAAwQhEjFBBVFhcfATIoGRobHBMtHhBhTxI0JSFTNichbCkrIkgqL/2gAMAwEAAhEDEQA/APjs7HLVdSj3P4ReMsAdzDDt1YcKbNut1rFH6hd3rEsMoz7RROJ7wxwONyJIo7g9vz5wPNlYlPDiirhIlFJAz9OveG+B9oSh8/jD2JsHAFdx5co1pp02RMCklxqDr1pGdTKpp8tTgJU9ikMwJYONd6sj5Qzk4qXiFGYhTK+IEMoNye1LjvHTyqinnXSWO4/Ecwta5X+4OD6ee/mBwi5c9AcPW7B1BRcUf7HSNVz5aCzxkqakpKuuufvFPtBj8kg2C1LYUDZEgH5qT5aQl2pNM0AHIn0Eb7CdE9U4ZpT5ElvYHz4vGImLehAB5U9IXANlDaZMxEhYY8PtFZEWjEiPJURUEg8o8QDaJStSC4LHhEQWiYzBILiHWC4+tMvKakF0nWujxguU9gbQ0pqxKSZi0uvIHe+h+IoxPEFqPvFlWOx2fbSITKAHKNJtatSiE2SrItrz1GQPnpFSpKl5mFUgU30DdRXtE4wluMVVImT8YAulvHQeYu3C2cOuEcLCUpXNTUEFCerB1MbAh2jaVJVOU4+nXjAFXWyqST2ZvMuR/wAXA1Griwhg4SC+tyfSlmcW5GukNAlKY5hS1zdX5dbvfxgGYogk1Acu3IaNzApA0xIUCDB9Osy1JUlsh5v6WcPuffBGHWkpyrAKT+4Wq7gu7fZ+UZCXKWQFm/lBP7irkpWqSO6DezjRxw0e+7POBcXwOWlTjOLWIauoLHyMaGmSmxJMYJ2lMmupCEg+P39nEWYTCSkuyB1dzzIcUa1P4jZEmWNPOBZ1TPUfq9G9oaIQwci5bQ1vc9b8i8EhmhervKb8ddNFv6majXJB2AA8x1NSbh485NhFcAR3uFuJfrK24tCf2o4gZYEhCmUwKyKXAOXr8gAN4BqZznAnLXnu5Q62XSJEsVC/qP0vonfzOfK+obJgQLDMAmGHBcYqTOStPw1Lh8wp4e8RjKCFDOL/ALZNQDKXYEeP8+mpj6mlIUkFL5VeJJP7SxF9Q5DPTeOn2fP7WUSOt8cmZYpKky1nhbexD8sjCoKylSSzaH6v3+UEv32/mGw+ny5axXJCszLL3t820t6xmvG1zeL08xALEae/2f8AmKpUwKUQKDPUPbwhvR/OFS1ImrUwa/rlANUlcpb/APH0d4tQoBQGgJIFQGGbTR81d2G0WAGW6AVYySo5nM8T9iLfmB1HMoper0OjsaHarVF25RGZaLgYU42s3R8Os4T8TwYchuY3rfmLkQkqJC5c1xkY7nZdfIqaNMuYWUnqx5Fj0YVrkVqo/wDc3oDGOMaD0g806ie8og8FNCeCo56Ox6JiaS0QRGiVNEiqh508vwRDXixV3Tx+I8qYxcUqFfUfOPAWiJimUdxv15xo+FcVKwEqb9QMMxZy+trgfTmYNkTz9Ks9IT1lClPflhgB3hu/B3Na+jND2hnKmJSpnyNaxCxXtYd4pWXUDpBGybIWkO4LtvH0/wA84zr9xAzQdi0NxETExBjhj0VMW4QJKwFvl1a/ZoqtwklOcb0olqmpTN+nVs/S8arAcASlaCzg1Dm9HqGv9oBVNWq3tHSSaOlkEqGn+R42t6g/MXyMGhKGyJZnJNRrzYa3+sGyKKYtWKYWhDX7ep5UsyKVLvl1c624kmCsPhgkOqhoSBcD6OXANL0hlLpJSFBgPmOan7UqqlJdZOnDyDZcX4mIT5oArv5dyL1BttG5ITaAkoKgFa+/Ho6tEFS3GW2UCgGrkgPrV/JUeIcXiApjbXUnkPD+IAmu6nFq+dQH01tA00PbSGFOvCykkE9b9dBzhbjlkcq2setP7wEspIDG/CHMhExCiFg4eLhzbfv1sbNzhvw2cpctJuzpu431r1rrBEmYtSW3QvraeVLmHDYG9vIh/Ddb0i+UAD7o6Vo72Om20EBgqAVgqSzk5ZtfKDMq6gJUwq7sab7U9AYM7CYRYGA0JBN/bp739olw1LEghiwZ6pcUFr1DV3I3igGE3iJqVFPAed+ntzjGcfJM+YVe8VF6u9T4uT0hFLJIvHaVaUpIADWDAbmseFmtC540gR46hbRBEWStuUfQfYbiOeWqUbpZSalyFOkpFNyC3MmC9mzzKnFO+/l16QD+oJCZkiXUgfTZXI5HIXdLeIhlOWnUtrbQA0a/lsY6JU2WWYsYBp6lLHFkevI58DA2KxUvJ4ATML1PRvodPlAlRVJALXO/rdFysLZKd9/BmbnCj2bnZ1LejLQR6vr/ALfOFFCQSp9bxvt0KAljUJw+TfmGkySA5ALqpr0Z9LisNZUnFnyhPLQuYo3sL+sSk4N7MVPbPyBL+Y10jRMlAFxfnDRdIliOXqM9NXjk7DpykUcDqB/Tu1yPKMaihTOSyT1zi0kKpF40Xe3ViH0fPxhUsFJIKLf0v86wmwYe6pNxw/MELUZhxJmOD/ybzYZ7+MYmKQRHYiPR0R6JEdJiIsTEjd+ke0i5+p+XtB3D5JWpIS7uM3PSm7fcxQ4gCroQRLVKUpEokEk3B/u09PPMiNRgMGlzmumigo3FWAcsWJiy0KmqAzB3RnTzkUqCQQhaRkRcvoNCHDOQbbsyg41wJcs5kJJlnuUvoW+caKlKl/VfjAiKqXUKZAwk/wBvHhvG7UccylisXa8TCGNbX7RDuLRoEYVd7LPwhzwXg6JozBZoW2INxTl1aBZ05aThbOHWz9n0sxBnYycPg2t+PIsY2isKPCDmSwSBslzmqeh1ENqHZS1p73XDfHMbT22Zs5X7e4L656OBlkSzXJZ7gRyUEZQ5CQFNlNQCNN3f9th3h7Lo0Auo23Rz5kTnwhJJN33vrybfmYmtRSaJJBufKpJuPKxfkUWl/QPxGyUYfYeuXHzzDcap+FKg7AWdjdyW0vUFxpAlVKcYyGMRUrQ4wNr6N02+25wpiQBpuTo1vuw1ptAJECvl5cet50hXilkUSxuph9eZJBpSlIW1iwlDA8PP8R0uw6ZUypBUl7OOLZeGIDm19RGfxGKXNYdKNASJaZcOaism1bDrrpo3HAeGiVICJgSVPnKXtmZgemVz0Ozh5s6jK0lS7A+35jmK6eJ00CWbIDE7y923s4AO/gbsAhG17EM9rg6NsN+kOEyUIUAkeMZy5ahKKsjoPHj86eMVzZyQyww1aoGmt9I0mLwpJeNUpGLLJnGfXHwieGnZkuqjl7hmcgtRrnzAtrU4ZiWV0YGXJzwi2g1GvVsn4tjva/ANMMxIopszaFmfuRHIzkGVNKTlp8+sP6eYJ9MlX9wsrkAwPkz6784zzRWJZrx0K5DyeIaJCr2A8nh57LYsieEk3BHIUcUFLgR6WMM1Khv97RapWZlJNlqL90ngMPeyFntujWY4gsqjkH/296P4g/O0O1AZxxyHTYddWhedST8NtCwqz6OntWBZ68KSeEMqOUZs1CE5k+V/tAfsmtlqJYN50Bf0HZzAtCplEQ029KUUpUdCR7fb4jSz2yeEi5vscrFr8x3jopLdg4MJKEqVPIIzHqAT/MVcNYOp3UXHIE873B84zlMBfOHq5eoy0ijC4cIJNHcAOGFaeQH1iyZYQSTeMyStAff6u/v8ReCgUb5//YRkUJfOCv2qFXI68jHy+OfjOPR6JjoiImPR6PR0qjzRJVeNHwfDlGYtqdKmtCDt9ovLT2iRu1+0UqCZExeTmyTqGL4g2/L4g+WtLjxFwxNdtbu2kEoSlH02ELZ8ybPvMOIswJd+D9b4M4bOIDKJCXZIsWFqm1NuT82dPKCnxu3W+BZlKpQ7QG/jn15ZiPY3gsqYAojxVctlfc+G9Y1m7Kkq+i3XhGsuonJN1E87+pgKb7MysoZagWrUAXJu1q/KAv8ASQ7Bd+PQhiqsXhDgZMzEHMnjro0G8MSmSMgT1NKtWvKvpAcnZhTPHaFy/pGlbtozJH7eWkoDNzJ1Js4z+2cEzSrNmDFqv1OxcfnYdIpxkMoXSZctICeuuuYE+cvMAHetdj0TpAS5q1LZMHiVLSi4zh5gZSUCoLmoNxW9dGDlum0McaZQ70c5MWpyXsC35/OkUYxRIZjZ2U2o1BtXQOzQuqJ5mFtIzTMcg6decJeIYxKQxZrAuz6lq7HXcQrqJ+AYdT08N6CgM5WNwAN+T/4h9fbXMAwnTs6SUMwNQzXt9IShlL7/AF/MdsoTJEgmRcCznE7OCBnknPMals4rw2HKfGcrvTd2d72p6+TOnlBJciOR2hWLmgpCjfPcRrlo+9z5XbycSopAuXrVzuCda78tLQ+p5yjLCQMs4Cp0y3IT9hn8dPnBOKns+Wj/AA6GgBYjVtLVeCgezBOsEzT2iu7lb+fzrlA8layhWbKo1ZqEP8Jah8tOdcO+oHEHbpougoQAAc7X/N/WIYSatKHUlqFwS9Oh35VvEylqCMSxzjGahCDhUWbdv8P49hVOXnDAMK+pqBRj05C7QrnITNJLb4ClVMySs4VZt6dZ8w4BMI8TwcVqz83/AP1fcQvmUq03RDym2pJmOJ7jiB8ceZ8oV4nAqTZJb9zfWBsTfVYwwMtKv9kghsx16e8GezUg/rBTUD1Nnb6Bz2jaWnEtLb4BqZglSZgOZSQBzt7PGpWgleU0pqWLAEkB9bnzhsReOaCgEv1mPwIo4kSmQqnwvqDqKBt/lAtUP6RA4e4hls1QTVpVqH/+p+/WqT2bxDzCFWIYl96PC1KhKmJJyNvAx0syWusppgH1JGIcSB7xrlUSxL6A6PUgF9Gyl/5jpqeYEgoVkY4mTOwzMQ64+4b8RVLLJU5ZgGrcv0v9SYsO6e9HSrmBUsYdz/f09I4EkUYHeg+f32iVE+JisnPllFkyZlOVSkhQu5SOdiXihXJBZagDEL2iZasCQSBqxN9bi2cfOsXhjLWUKBCgagxzgLwStCUmxceF/ERRExnHo9Ho6I9Ewz4fw9KyxUoKobHW1vysQhK5imAtGtRMkU0oqUTjZwPaNLKUWASl0gMBU20cNWvOGCElIwtlHPzlJmf1CWc8vv1rDPDYKgUxfmAAOgtvaG9HIl4cZN/aMUTgncft9tb5R2Xg1DxTCGowo/M0DPFytKHVMUOAeLLrSO6lN+EUYnHIBLzEA6+NIO4uYyO0ZQIY25iNAuaQ6pSvI9ZXjy+ISRUzUFr1Sd+d/tF1bRpWurwaNJcupIJEshvCAV8YkO6VB7El6gF2t/FYUzq5Kp4UkWPp0Y3VQTJkhayplJbCLd5zfWzC/GGEmegoy5UnM5Kkm4v8/wA3Zy6lChfWBU1eEDtAQoddNZvS5WJSGUlnALAaVa97a8jGgqJMs2uY9OnqmIDZeWp6aKE4nOa2IUnxB6JqddXJ310gBcxUxeMwKXSnCwfMczb4HDfaK508kkh7P8ztzfseUVMwAkbozRTnCHIv1+N+TRjePzFKmkl2bwvt9S7k9YThWIknN/49I66bKEtEtIDDCG+eZxO8OPZzFZkZB74oBvzfeAZ8vCvFHRbOqjOpxKADixfUb/LMcuMFLzWCTqaECtH8yYOlVckAE2LRztVsWtxqSlOIE2GZYG2tgB1aw5noBUHIIAJ3ZmoWbn84NTVIcEKhMvZtUgF0Zffc7/j1ukcW3L1JObLtu1+7wYmvU2b82gcyJqVA34M/3iaMcMwtWjAg7XYxRW0AgFTiCJdNXT1CWhJfk1zxI4wDivaBIIyoJuXJI1Is6hpAxrlL08zEq2SoMVTLkbtzjO26PJ9oUtVJ8xtp4f7NFP3iv8fWLnY8rPtL/wDXx/yvBQxKVpdKXBD1ffmQR2vHv3ssuCIudi1KAlYIIORyHCxFn4+EDzlCzCtgYxVWIyuRBUrYVQoBRISTvOd2tbqzRHAAEkgEDxAi5D+9XYgXislQMwt1vjSulrl0yceYJHMuMPNje3GHUmbnWTqM2Zh1SCNwXty2MNHJvHLlASyd7ctDfr1jnHPhsxSoHuMz+vm+8DVqu6RwhlsVDzEk54h+Q3L05Rn+HYU5qWI/vCWZMDB472jpVAqKMiD7HrThGqkHNLSp75R3CQPLwgf8jHTSziQDHyucky5ykHR/f8k+AjiZhSVChANnNACCGLbKqL0G8apnKTbOCpFQWS+R6PqPeIDGBAUWbKCcpcvlA11dwO4jCbWCWklI4XhnKVNqCJeTucW4FzlyB8RpGGxWNWtalKYklyWB/BCdXeJUTcw3Qsy0hCEhhYWB9WvH0LG4OXiHTPSFKDstIUlQfVm1qSHAdzcmOgm7OCwS4fgb/aOVlKqacgoT3f8AE38iC/Dfvs0ZjEezKAaKUBoSxHmK+kKBJBOEqvuaGkypmISJnZul8wd2htY8/B44ngUmWgrnTCBo/wAgB4lHt1pGM1BQWf0/mDKaoTMAUEa6qJt4Ae5LZAmEuKnoJ8CWFg/zYfeKAGCFLSegB5Z+LvoYnK4gQFOHJDcmYB+tPWKlKrAFhG6KiWy1LQFKO8aMBxL/AJio45YDBSmd7nYBvSLh3cmBFGWBhSkM75DcA0clY1YfxFi+upBD+sUVLSpo2lVS5YUNC/mXv6xBM0h/V+cThEVTNWkEaa9cIjmcN5faJZoriKhhPh9ogYtGRjkej0H8LxhQS58J+HS9+R5iKqKk/QWginRJmKaeHDNy4g9XjVjxIGUkC71e9urkdzsRBdNUCY4yJ98oWbS2aulCHuA7cnJf3B5PBX6bJDmiQqzXspuZNBzaDgwDwhWFFWEZlvuPuYT4zigSoh2D1LsblgGvf1ML11Zxsi4664x0EnZKTThU44VHJ7sG3Z3PkAPG5UpEwAslYNno5F7a6lqj5bYZS06fPmIB7SqlKAcgbswPAuB6DdaI4bhspKgtLhVgAco7ZnJMVXRy1pzLc/xG0jbFTTzceFLjePsR5wSUJ0Khr+5yTfwnnttHkUEgBmfnFp36g2hNXjC23AWA8/v4ZMMvAS6+8KZQ5GtxUDXnEGhlPZ48jblZhAOEsCMrgHiD8b4krgJUDQsBU2NGuA47uI0Gyjmxi0zb882UlLcs/b2eIYbhRlLSo1SG6sD6n6QLVbPWEHfB+y/1AhNSkTE2yJ1DPfpz6Qg4jglhb5CE0CdQQAGY9GPeB09wMrOC5yf3EwrksU5Bi9hbwyu93eAVXi8CHO8EIzFqm+jk8gAOUZnCIMR2q2uc9H8Aw4ZaRoMRw0TCFlSgfCFf1UZ2ahp9YykJUpHdEGbQmypNQDOUdHYhzbUGw3PuyBOdGLxP6acooCAX1YuRV611+TQQlJkqZrnq0Lp00V8vtMQCUmwu4JzxPmSLODyIDsXw3FJUU1yqUzWd9CNv5jaXVXIVnv0gGp2OUoTMll05tqAXGWo3b8uMMOJzM4ykFyk2u2h6sK94IqEY/L8wBQzewNm+q76WYjk5LHlxBVy/9JCh0dQsTZhvf0hXMpSxUrSOupNsjGmVLS2K5OrAG5Gl2DbjplDXAzXw6RX4ifVsvcJLnn2a0yiJQCo5HaUuWapapeVh46jk1h4QSpbkKdnS6m5kAjq4vzeClqOFxCqUlIUEHJ29LH1y4NCri83LKVu4DClySfMiF9Xk3H7n4joNkl5uM6JJHklPpihAlIbXyMLyTHTJQhtfI/eN7gV5HICsyWDuAq9vyvKOzTLCQfV45U1KHCl6ZbvKM/xjjWQ0PvaA0Af3vTSOWrSidNKkHxhvQTFyEkzksDknI8SQbtwzPIAxmMdijNVmJ8Vmdx/xe3SMkJwhs49UzUzlYwAk7hl4buXiN0DRpAscMejxj0eiIklBNoglo0TLKhaLJIcsenT+0VVYOI2kjGrAr+P4g6Tw1SlZaB8tdA4f5t2MYmcAHhjL2atSig2y8HH39C8dxHAZiUKUSnwu6avShI3uPOLJqEks0YTdlrSkqCgSA5F+srwqjeFcdSY9FknfGw9l5hVIUHdpgFQ7AgqHSqNd43ogAtQbNvmBdsFS5UtRU4GKz5fSGbxiftLjylBCXClqIDaBN71ckt2iamaSBL8T8RXZlKE4pzZd1PNnUfCwHPhGNIL84GEHEEKc5wx4JjCheX4V0L2euUjYub7E7x5ykhQ0iwQiaky1B3BbgdG9jm+gdo1a/eYs4DUCgdjVmb0hnJIKRHN1SVpWpwRc2Lb+eY6tEVS1C786OBsHc0Z60jRzAjhX0/k793zDHDyMiXFVEb1BFGHhOhB57QzkSFS04iL+35g6VTpUQpXl/Pll47uiaQwLsQzrJfN2tUeprF+0XZzaC+zlpNgHbJuvf2gpKaZS5HNi5sPeN63PON1oC0YVZwsqZKSxAvwcW4MD1eAp2HFmCTZqda+Kov5wmmSU/SRA4qJiVkgl94d/aFs/hGauRD75acjuYGNIjICDkbVnKLrWTzZ/NveISeGGUp1N2IFebfT+wE2lBVhNhrv/AA8PqTaq0SzNS5VpnhHh/cR+A7x6TiETDkIYsQwBvWgOppR722jenMopwCF+0JdVLX20xzvU7vx5AWtpfKKsdw4FIAYgC5q9q01rb56arpwpLQJT1ypUwlrE3Gh892h04DNXN4YszQtwHUCzuUs1BoTaA00qwnD6w7m7XlzKjtru4LNk2m5rfiNPPV4KXqTZ2JYJDtrptByO7LbMwjmDHPx5JJsBvbP8/MKOITSAEb1JDVb+XHUaxhMAx4TkPc/Ye8HSFKEgrAIUosCHskNbxJ5hhvgjDLDIazKo7Wv6H57xDgqHjGZBShR1JTpzbzL+jxLCzDUEXzvyc1pqltOcEyl4xAVVK7JVtCG5Nbx1+8D8XLprdzbapF+p8oEqXWDvB9Ib7KUJUxJP0lObalreYAhDmakCApIyhutM1KiAthub8xtMXPySpi3dWW18yiwsdPEPKGtXOKZed8o5nZlMufUDGHSO8fB2FuO45ZR89mlRJKnJ1e8LgzWhysKxHFn100QiYrHY9Ho4Y9EGORMeiSTEGLJJBtDSXwwqKSmqVVcPQM79L15QN2uY1huaFIwrBdJ1DuLP5biY001HIsGawozWatAPppBtPQADEsXhLX7fmTVdjJW6RkWYnRs7jnnezWi0ZXIqUl+oeh6pNP5iytny1psWMYSf1BU06xiAUDmC2tyOYa3qxjK8W4IuWolIKpbljtyPMfSByrAcK7H3g+XK/cIM2RdO4G4HEZiFqZJLMCSSwAjxUBnHkyFqAYEkmzddXjaezXDlSUKKgbhZozZaAc3ztzrEyJ31q3C0TtCiSkSZOIFSlHEHFsjhz0w56FoQccnklAJ+AGjvUkuYhfemKPVgIvLJl0stJOhNtXUo8sm+0J1GLQMoxwGPRUFoaYTi6xRXiS716VFOUVBUj6D4aQVilz3E9AOuIABW9nAvwd/EQ84bNzJC0OdrjqmnT1eD6ebjHEQh2hTCSoF3SrI+Oo3v7FrZ6iWSXNCWo4YmlDRudecdMVqUxTrGcgISgOxA45Xy1tHjMSaGqg1zdzUna3rtFGBOEm8EXCcScufVm/mJhKmLDw0AFSp+ZqMtvPnFsS8TacYGWES0lSlB87N/NoV4kEqJysKMWYVarNuCx53hXPVimKIyhapScwd7/gvu+zQOifca7fgrr9bRk8QpJ+qJrxAIAZr0rXfk7HbvGJQgkmCEzpqQAS7cnHy3j4QoxvD1EZpealWT4TQ0Na+WsBz6W+OWId0W1+4KepV3fxkTu5+JhhhCZiRnBSqyqMDeo2VvvTaC5KzMS8KK2T+3m4UkKGYY7/jxtffHJ+DUFAF6AV1o5JPVUXUiMZc+xI49eUTQC4cggvTRyG7NQeUZhCgXgpU1KkZMzc/y5vCriZUCA2VIuTyLNqS9fykKalGGac3jrtlTO1pcNmFy2jkMGvcgNk+5znPCrqgAOWL2o559vSNJc0FDHMevXxAlZRLlzipIJSQL6DR7bszdru73ipKiFElze1GFUkjakESlBHd6vCurQqcO0JGQFzm1uelviPY5ylj4iQHO7ub9zAU1ZKzD6ip0CQizk2Zsrbxk9rmEapSdQf8AuT9osFK6BiipMoFiD/8AJP2j6FjFhSCkg5VgVGjVcaVb5Py1rp2JGHUG8C7Ao+yqO0YspPdc79OY9L6Z4fjeFyrcFxsaENyeBqdbhoa7VpiF4wX4bm4fiFcEQniaA8QbRdAxFogYmKGOhNH2vHniQl0k7s+UG4fhylECofRq3aMjN0F4NFEyccw4Rq+l43XDOH5ZaQFsQzquaOABSwJu9cuos32bs5zjOZ9B9+ufObX2supIp5ae6m2ebPc+Gjc7xZisSlFHzrFBnNbAUJqbW5Vh5MlyJQyc8emhfIoFzSFHujhrfhbj7RzAzxNBdBDE0pUnYjq3eNJC5c5JZADcBGlVS/tiEhiev5+0ex2EKQ6WbxUY0N6OdWN9ucKtoU2BQwjun3jSlWkSwvEQbc/jfpv4QPJSJaCpYFA7kOQ/wgm1SLV9YXmXKTLxLA8hG6KipmzxLlKVqAAohuNj5vbjeLZOJChc+J3Y3HjHQ+8C24B+EQNSI7WUt81P7Q02vN/Z1clKQCmUEs99Q7neQLncf+RjG+0OGUhYzaDI/wDt+hBECylF1BWb3hpXykhMqZL+gpAHIX9j5vCkxtCwxyJiIIwuHzkhwPrGa14dILpaYziQFN8xp+FZZaUh7k61c8tg3rGtHMZbnWB9tU47PAn+1vW55aNr6wwkcRymhHiBoSCa7jMDYv13hvLrgiwUGhFLp6pFkpV/8T6WPLhwjiOIgF6CtCWLDk7RZW0kjvFnjRMirm91CTxYN5nIH1iib7QAj/qPQiiexFQ5AG9K6xjM2oVWJPgIzlbGnrGO2f8Alfe9rc/C0RRjXAINKamxpvSx8mgf97LbON07FqsVkE8m1fXXJucDYrGKIoHpYksaUZiGgWZXnEyYb036c7hXMcHQBvU3Bfo3hT/nq3sn1+/zi/bzN8B/sZD5HzguVxMLJJHisTUPzpvzeM1VaxcgevtBknZEhZwoWoDcQD6tl4Qz4Zjs3hLgghi/U3Glv5jSmqlLmYVNfrWB9p7IlSaczpb2LKdi4OTMNPnONNhpWROYgKINR1dQNL0+t7HoqSQlbqVHHlPaqwAs+R9PfoZiJQMjM6SpntZlAANTUwU+N3yjpSAAyWfU3L5DXxgXiOGCkOU5muX0dnbcX5Vu8BVNGiagnD1vgTEunWkylYT119jeM7MwZSSQbJba4Dj8aOam0DZG0dHTfqIkOsXAItq+ulrcdIgpZWWN3A69ecUTPTgwK/mNZuzZpnmdKyewGj5tpnmLMSwinEKABBNhy05fSBcRUbQ5TJRKQSrNtPt7574RDkT6wXCIPoT6xopXGnlKSTUVCeaQbHQEP+CA1SlO2kP5VXIKTMAGIA23sPkC1nzEZ7E4lSy6j+fggtCAkMI5+oqZk9WJZimLxhFiEnY9vpFSRGqEqJsD4QwlcOz6gGjGzvosaHmPWMDOw9e0NUbNM0ZgGzHLPRQ0PEeLwz4fwnL4loY1DCt3B7a9o8gKnnCh4icZWz045oSFHR7ngBqMjmw3w+wmBABVkctd9NbilOlCS8OKWiTKuReOM2rtqbV9zEydQBnoxLufZ9IOkz3cKDV1NSwct0B3A6Wh3RKDlG+FMsFJxJPpv3/wT8BKlFSgAkHvtz9Yick42AjqZJBR3jBCJJSSkUGmpfvBMkKDgZQDWAFlvcacPeI8RmDI5u9L2oba1flAu0mKGOenhGUtYRYa58B1v4awix8wqGUeJyAzFnNNqfx1jnatlsgG/CGmyFmRjnKSMLMX3Z889Whhh8OoKZIpqDbLoCdf7wbIp1JPcELJk1dZdWenXz7R7iHB/wBVGVTBTBlEk1SDlJfkakabxadsaao9ogjFqN/pnDKk2gqVKVInJxINw2aDc23hybWe7bow+Owa5SyiYnKoafUGxELZktctWFYYxdExEwYkl4oAikXAeGHCU+I2tA882hxspIMw5ZQ8VMyS1kAZgkkHy+8CpUSoDSHlRTy0S1TSAVAEh24b91m6ZDhl5lgrLgErV2q3eg7wYsMGHKOekLMxYVMNg6j1xsIu4rxVUwZWAGUWDVJCj9u0VlSQkvGldtAzE9mkMCkPzsT9ubwLKwamCj4U7nbWmsaKmJBYXMCyqSYpOJRwp1fdrbwy1jkzFnOCHAS2Uch97nqY8JYwkHXOJXWL7ULQSAlsI4D7684rXPL0JGkWCA0YrqFlTgkdZRXFoxuYvlIBv+dGiiiRBMpCVZ/z8w84HNCqMWBFSSagpFjyV6REhJFQk9axvtCeF7LmJSCzgAkm5BGh4H5jYmYDUGgCXF9jTZwojoI7GkujOOEp0gApOYy9vQgEHfHJOJA2Ulyz/UXer7u8b9xVgbQxTMUwLbnH204DTLdBCD1tT9ra7vcevOLJOIkaRjOlOgHi3Xj+XtC/imGSFKBs9GPNhQ2LM57aQimoaAaaaogN4vy6aM7Ow/j8JZY3YDNv0BrpWOeq5fZrI0j6NsaqE+UHLLDtu1Y+GbD5aM9icOpBBd315xohYUGgKpppklQU7vrx9YhmSLxLExTFLTYxShTF4uQ8DIUUlxHkx6PJZ7wZ/l6whSyPCGqNSqw9H6Rl2qSWEGmgmIQZi8mtxu35PCKsPPKdEltxFlJeM5M8oyAtvjR8KVmS6kkUPb7k/wB4DVKKlYUw+RWpkSBMmljexLdZ9Wh1gcQE+Jkk1clVLUdnsB9njoqdKUoAAj5rXrXMmqUokvq1z5t5nTNsoZiWooKikkFi7kj0rS7QU4AvCgABeEeQECrmpSTmUgPcqVLTU6VNukZmagf3CChJmlIZCuFlRGZxFJFFpUdksoa6AGtbnnyjVNacgseYjbsKhJClJUByI3a23dXgCZjlZqk66Ns9T05Xipqpr5+0EA2fPrr1gLHY4Cqie9x5UN4DnzwPquTBdLSTJzkWSMz1fjaL+ASv1M6zUJOUVoXBfu3yi2zpX7mYVKs0EV8kSCinRd3JVyIsM7OLi92h3NUUtUAPWo577w9X3WCbCNKeSlKbbuuvGOSAo1IYbWI5xKVKVcxKkJFoo4jgJc5IRMclNQTcbsXtuPrGFVTIqU4SWVofvGYR2C+0SOY0Pt5iMHxLArlKIUKPRQDD+OkcwqWpBZQg0TkTLpI8NPCA0rIsW6RUgHOLJWpP0loPmY5S0KSavkA3fX/xjASglQVzhrMr5k6QqUbvgA3vr7R1EqiAPjJJOyEFvUp9I8SXJ3e5iEoRgSl/qJJO5KfuR6CDZHDAGWTayTqp7nYfxEKK2YhusvzFkJp8QVLWFEDLi/1Fn8Ejg5AjmLQFe87Dyiie7cRvMImsleWl2zGZ3/EKMQkBRAo3f5wSgkh4U1CUoWUgM0VoS5beLEtGKE4i0ey0fm0Q94nD3H4tF+EwqlqYaipNg9voY9nYZxayAVLLBrvyceORAzjRycqACLFT83JBJA0o3Yt18EJkMtZc/aLGdN2kVSZKcKMyX1Vm7b8tW84cYeaxT/UGA5Jeg7a/K8OqKsAVa9r7j+RHMVVLNpyVKDd4hnuMjcZtex+bQxEnKQsVBam+tG7f90OUKQbpyjJFW7jI79zb4iZuW/8ANSb8gQfKKzKhKMs4tMqApBSL8uQ9Wy584q4lPSoEk+Jzvdi7V1qPnyVLIIzgCTLUg5WYeXX445xOISM0yY5SCAQA97GptSvMxztStUxeER9F2VJk08kTlX3235F2DtvbhCTiuLSotLcJ+bs1o9JllN1Zx7aFUiYcEr6R6u3tugBRjcQuUXMdMo7GIxCJ7JYzBhnw/gcyaxAZOqiwHO9+0WQha/pEZ1E6TTt2i77gxL7mHywaNLMwjyDJ1JC21I+LsAadRGMyjVKAU7wxkbdlVSijCyTYPq51bV+FrbjCGbhkS7B9g4vuSfkHgcLUvWGq6eVTFwmwyDhyd5PsA54BzFc3jRAAAZtAWHfUxqmUdDAE6tlP3pbnccvHfwENOGcSLBRyqU1Aa5Ru27mNUVSpKSlnOjwPM2NK2hNQsqZJHeCbGzcdX5WbOEfE+JzJy1KWskmnIDYbWEWJK2KrwMlKJCVS5ICRuG5/UvrASpjtyjwEQqYSRwjmapO7+sea0Rj7xI1f1hjheKKAL1YUcneIxTE2SoiNUIpluqbKBI5jzZniSJSp0xkgqCqt+0Xf+lvKKoSpVhdUa1M6TLeYphLOm7l/y0G/0jX8FkIkoTJKrnMTS5IG9KBIHfWg6GgUJQMs5li+9tI51MxM2YZvgOA/k8dBzOnS870qlxXX0MMD34LK2tHJGcPmPSkXlYr4oxmKD2MV4maiWM6z4uVSbWe8ZFaJTqXFpswqSCDCcYw1dQYkuCxqf6QCPPeFTu73e8KZoxKxAMeHDiTEJmDw5qqUkn+klB8ksnuBGZkyjpEJqalNgrzv+fWODB4ZLFMsD/1CT84oaaSRd/OCZO0KxJdJv/1+8XGdLTRKMpAZ6WD6s4PnF0oloHcTFJs6onKadMxbg/wLN5Qsx/ESk0AINHUaHW48IPpCydN7RRAcNHTUdCKWWmYsJViHEDezl7jeW5mAZ3EQWzAp61HYj+YwEo6XhgaxIYKBSNHYjz19YDnArLJBdg3Py6xonuwJPPamwyHp0YKw3BZpPiQUgG6yED/3X3o9o1CJix3QYFE6nlq/qLFtxc6aBz6cIdI4LLd1KBGYq8NBqWL1Oug6xpKoZn95bl194wrdvSHP7aW5d3VYX4B3F945R2cUj3Wb8egdz1/iDAhMsMkQmVPm1C8c0knrkAOQ+8SkTAE5lkkOWV8yPl2hRtBZUoIEdl+mZAlS11BDacGax830fg0Dy+Ly0Gigod3D3Y3Eep5s2VYC3GPbTpaOsOMzRi1IB8H1Lb7bsrQx4dxZEzwoOQ0dKqpVpRQ15EQ1l1iSwVbnHJVGyZyHUnvpDlxmBy+xexMFrWXKXI96lA96PzFrWDkwWTZoWJGFiOHTcNc+UL8eXD5ncl9Xavf3hCbaE1T4N8dj+mqNDGcR9Nt7a5deUZziGNWCqXZPeBpUtJAVDLaFXNStckAAcrtz3HyhaDBEJwY9Ho9H1aUhCk5kyZaeYQhNm+IJowa1aR0c6kkJZSEgPHIz5s9EzAuao8MSjpuKv4i+bhczjQh6oJtQEEhzp5tVnjJgRAiZpTccs835ZdHhFUzClCRUBLAOUJo5e7sBpltcxRaAQUxtJqWmg6g7zp1nnujO8c4GFTEzJdQoil8po42a5Db8q87OlKkOB9MfSNnVcvaOEzD/AFU79QNW0Nja17tZoyWMkBBym+v8/OLy14g8D1chMlWAm/X8xVLmkORT8p9+0WKQc4xRNUhym3VvvzAjyUtQin5beJJ3RCUswULdZb+USmYcgjZVjoYqFgiLzKZSFDccjoetYpi8D5Zwx4ZwibPcS0nmo0SG3UbXtekWQhUwskPGdRUyqZDzFMTkNT4Z/G8iNVgcIjDIMvMVFTFSgKeGzD3ktzFb8gzkyRKGdzHO1NTMqlAswGQ9+F7a/eKpjFXoHv2GvpaImAEWjSnJBY5HO/v0YukicAQkvWxsKHlTtEoqJ8vK/XWsGCbKZipr9Xfk1rxKfiFAf609KGrlQAV03a2uu8em7RWlNyH3DONpEifULaUk4f8AI2Db73PgICnYySnxLQuY7eJ3FbXdtusLxXImKcgvxMH1GwquWkKMxOHeASL5XYZm2jERXN4mkJzBDJLh32NQ7aPamkaDaCHbCXgVf6fnCXjK0t455HfA87igLeHvu/QRY1qNHjIbDnDM566QRLmGZRCatf5MWtbeIRMnzFMlIv5xK6WhkJ70xSlXdmZ/HrfDRPDksFLID0ZLnxa9ug0g2l2SEF6hT8j1lu9YLqa1U+UBJRgTyGJ9S5vfN8zrF6eHymACEtzAA1vvDA7NplD6YX9pUSg4mK8yX4Nl52iqdw5KQVBCW1GUeegt1jCfsuUgYkhwIGm11UC3aqvuJHtHkTR8IoHGWgTs5AcX3gZKEJyDQHMmTFnvqJ4uT6n4iUmX+64cs9OpFm6DlFmjFanNuuucUzVi+29zUWSLaVbyo1SoFxGwlYAFWL7tOZ38MuZeFOP4glBc1JNhoNzv0H8kKfPYlKc4c0WzwpKZk1wjhmd54AeZytonnY1apjZjUgUtW3bbtC/CCMSrmOiE9aJgkSu6l7AZX14vo774FWskOU03A1+sXAALAwOuYtScSk238fmLJ8soLfmwHkT5xVJxB42nSzIXh63AeRvxMabhOPzJQmYbC4VUBsoD9L/j7yKzAcC7h7de0BVuw+2R+4kMFYXKdCx99TxuS7mI8Wn5pKik1Cs6S1hQKANtBbY7R6sZS0nw8/4iuxMcqVNSmxZwf+uZ8lZ+u7JTJmapvvFAGsItMmGYcSs98RiYzjseiY3k72+QFEjDubVmFVBZqBug2g1W0Zq7lI68IRf+OSUhjPJ5IA8bmJ4X23lr96WEHmrv72R7sXMUVtGYnJD8j8NBNJ+mqeZdVThPFFvMKAHkIIm8Xlkv+mNaMl67FnHSsWTtAHNJvfnFpmwpmH/dDAgF3DWcOASGJccOURw3FEFykEaZSwrXYNvVh0gSsrZZTgAIhzsTYNT2wn40ECwLkuMi3hkH8oR+036SmAH+oQCDvm0JFi4IAtSAJJILjLWOg2ilC0mXMYrFk6cgSN7WfXxjOYaS5Duxr00fzgtamyhFTSMZAVlnyGXvDHDyAjcgsa/PlGClYoZy5QpwQkEgsb5c2APnDLCSUrDMSDcEP3DaxeVTKmKsW49GMKnbEunSykYgdCdfFPvfnB2D4ThwrNkMxegUrwu1yBc8qv5w1l0iEDvF/QRyFXtSbOW6QEf9bk+J92HPWCMbxEBkLnJSPdCEMWtRKUUSQd2jVVRKlixHhAdPs6fNmOmWSo6qs54lVznxgBWMlgAjMXqCQlzVt9+cC/6hLyYw7/8AHKrDiUtDHcTy1A1+8XSpxDEUB3P2avM0ESifMmGwYcc4xqKClp0gY8a2c4WCRbeXfPTO9xFXFeITAkqSrKnYAOH2LOK1d9DWJq56gAlOse2RRSlrUtYfCH33cC+jXfdbfGWTNJc6351YP+bwAUi0PEzVEKIzH4Hp8w24XPSpLEeIVbQ2rTTceUYKlnGHyhpKrR+1UAwUL3yzZ23ZOMt2QEMJWFTMlLlgEP4nBdlCyikh20Jc0baDP2qSQUm/H2hB/q85CVCYgYDmQLgv9QcsWO8DS+UL+HcHmiZ4gBL1Lghrhtz070eLIkFawkjJnjKdXCTKKkK+pwBruy0bjnxjW8PkJSkBNats5BYvfnS3W8dJRy0pl4tYVSEBZ7U56Pp6euftF06YHqCTzampvrWCSEawZiWevbrSKMZNN2CkitD3frWMVzG0cQQJJUATaJSZgyZjq+z6ki2z+sECZ/RKlQmr8IVhB3faBACl6Ha9dez25dTCYQAoAs3XXTRybNGXLvWlu4+I2LFm9R4loslLqcdfb1eFmImoTQHMTdlWGooKanelxAsyehILF4YyKKfNIBGEaOM2D65nq8ZjGqJWXHLy0hcjKOgqD320FhyEG8KkhYqKpUGa7a9WJB7xjNKgpk69esMqBEqZKxzbYDY8NX4JJB4PD8JAzDKwzZmLUVqz2Ln8aMptOtCMSrGDqPacifUdnJukOXO8k5D/APpzpbMiM3xRbzCbv5dByjaSO6BC3aSyZ6lG/WXL1zffFErFqSwBptGipaTnAsqrmy2ANhBg42sBIoQE5SCLkkl6VesZ9gC774J/1NSSkpAsljbMl3PBxuhbMW5J3jcBg0LVrK1FR1iMeisej0THImKwRhcOVqAb6fxGa1MIKp5JmKuLanJgPSNEJdEjQAVzJam9bRMmQQMS7R7aG0EKmdlJYi1wC5LM2Q3ePrF0uQhQbMHd/CQ/LYd69YMFOlf1MYSKr58g/wBJ0+l97XvyaL/8mz1/UrQVF2Liz60jE7OP9pEME/qkBX9dCibXBGhByLRP/IJjFih9KLJ50Skk+UU/0udm48z9oLV+r6IJLJX4hHq62ilHs0s0K5YayT+oktzdD+Qi42fO4QGr9SUqw2FeEWH0Zf8AbGfaL0cHmJoFSxzBVXyS4jcSalIZOGFpr9mLOKZ2h8Eh/M+0UcQ4HilkBK0ZbMFG/RqiKftp6x/ULxt/rGzpV6ZBT4XJ5vu0dtYBkezWU/6i6190fVVa9NYt+zV/cRFP9ZQATLQSd5Lc8n43eD0YNAtpoD4nNNg1r831jWVSIll84zrdqVFUkJLAbgGHjcv08FycKpgwIAtXoTQWpvDBNFMUMTNzgIImKtz+0QVgFmhTmBoQVBjezHb6RSds+YsMoeoginmTZKsUuxIbw3F9OgRaFqvZ3IolyAKFCh4mLiopTR6fWElRTzEqwJvu0jo6GrkgFdR3WYKs4Yv4seD+cV4TBJQpQD+IMHFQO17/AMRjLkrnXJZveC59bT0JUhCcYWGcqAASdxDnfchOVsjDHASf06hQc3B1bRvvzhminuFqLkcGjlZ20RgVKloISc7v4g6etrPDoT0K/wCopIFnBDi1qvXUqGgeCwU5EwqaYbpT6e+nl7xAyxKUwmOFFw9PJwxPJ+jxtT1KJBwnI9cvCCpc2et14bDNrsd7A4gOLNvLwWUBQDkdiN+Vt/KGPaIV9JEFS6mWvMseLi/oDFeJxSJYZI8X7akm/Wr7fSMFzpct8vCCZlYMACTn1m4HTQk/XJIJftQNUMH8rv6CF65yphc+AhXM7x666zzj2LxiZaXUSwsE6lQc1qdamrMe+E6cJd9dI1paRdQSE2AzJGXh6tlrGUx/FZkwkEkJtlFu+55mF6pil3UYdyqdEiyBffqfHTkGEVYaec45muxr94yIATB0uYqZNGjkeb2PnFs7ClSvD0b8vES8RDNFqzskqx4mH4h/wnh4lpLu+u7ln6W9IYyacJ76s45usrlTkiSiyXe5z5+QtpnnEuMumU6EupSgFNRwxYjk9h3gWtbEl7P8fzDXYWMIWUDEQwA3BQuedgD5RlFTKly/SMgm1oJVNJUXLxVFoxjhiYiPR6PR2Ij0ej0eicpTERChGkpQBDw3wjBIIsSdh9iddYqmalKr5xvNop8yU6D3CTYE33Fsj7QTKmF6gZX5di4D7Rr+6QM/mBP9GqFAhIPOzeT2+2cFJxgHwvzdX1PLeNBXShoYx/8AHq1X9yR1/wBYsRjwKsquu7/8vvFk7Ql5Xiq/01WBLukjS/48ovTxVAoQD1CexYN+eUEJrJRyPXjC2bsaslXUk+Bf2J+IJlcXDAPlHVh5CNxPQdYAXs+YkuUHyPyIJRiAqmcV/wBqh1oQ0XExJyMYrkLQHKT4uIuKSagpU+4DdCS3RnflFr5RmEtmD5/F/NmiidJymvhFndwNhdiBEEb4ulWLK/hFSEkLBNjY3fZzzpGtMwnJfroxvKwkt10IMUvIFFRdt2HMaVhjMUUPiMPKYJWkKSLdCIy1ghyyX2IJ1JPeKhRZ8o2wOq+UEKSmYGudHNWvQxRcuXM+oeMVmImFOEHPrrlCbHSjLWoqDfEUjTmS9En6mEdRNRTkvvgan2XU1SuyToMybADwPrrGex3F15soZtXADjYAaMzQEqpWsOLQxTsuRTTAlXebN3APq/I2fyhd/ijcUpy/CIxYkuTBgmpCSlKQARcdZ83eHnCuN52lzTyCjUdFPYHy+YKTU/2zA4hVM2an/dpiQscbHkbEK52O8QeoLlqNSwFns1mrq6fwxTEqQ5TlpqI3CJdeUJmMFOxIABe7khrm3C/iIqnYkA+MpAcm+tLERrIqkLS5zgfaGyp1NNKUgsMjpr9uZtFstYLkEKobNq3MgGluQghM0KLA9coXTKZctGJSSMtC2uZbX5hD7RzSpSDWxrzzF+hZoAmqJmqfhDunlhFJLKRm/m7ewEKG1isWYs8NeDcLK/GaJFn1O/QfSJTLVMOFOWpiVVEumSZi/q/tTvOhPAZ8WtGjlYLIKsCfwjd9fvaGSZYSI5szzNUTn1n16ZwWs+GgAFBVkgM2nq9TGojAnj5XPn0N8CzUOmop4iLmrDxE7/MjrCvaEpSmUNOviOo/TlaiTjllnU2YtY2Ay3ltzjdGMxaUhXhdr15xgjE3eguqEoL/AKTkcYoi8DRyJisej0THYiPR6PRMeBj0eBaOlRu9Y80SVElybxZJnEKSXNPSKqSCCI1kz1ImJWTl7QxlcQcKBFcpPfWBjJuOcOpe0gUqBFwknx1+0DTcUpSMr0oodnp0+wjVMsJVigGbWTJsrsibWI8Hty3chrHZfEVEsWrRwKuaA/m0QZCQIvL2rOUpi17WFwTZ+s4lPnHOo/8A9F32cP6R5KAwHAR6bULExSyf71Z7rfECHEKpVmc9zc/LyjXAIBVULIF955k5/aDsJxmaguFn5uwLCsWClp+lR84zUiTOtNlpOejaZOGPlGm4D7RJX4ZgKVUZSSoBW4YKDHq4LwZLrmYTfOE1RsSYoKXTFwP7T8Eg3fIWLZEm0O0ISapDnWvlSlR00uwqxSzhQhCtSxnpwv8APv4OY7i8IlVSHSfIEf35eohvMlInDFDjZ9cUjsyb/HXn4GBp6wUlC6bM5pYHcVgdRSUlKocof6hFuBygAijGnrWLSwGDRlMVvMBcXnJXmyNmsbVbRugUBHPbXkmbMKk6dGDNj7TTTTilbMqxLcXvuGYubO5a0ZafwklQJUyNSbgX1vf5QmTUMGa8P52yu1WFY+5v3DPrwhTiJJQojyPygpCgoPCOokKkzCk+Bj0pBPTVvz8eJNg8UQXUEP8AmNpwZH6so5g60C5NSNuxGujCJlqxy1yjoHHLd1xi9WkyZ8msRcFWFWX1Nm44eTAnOM57Syimcb5aNSgcOz/l4HpmwtrDDbGMzsRLpaxa3LwirhxmEEIozMdi5v1DxdQAUDr17RhJWpUhaSwTbPJ3yO9w9tbARqJvCUzUuWvVugr2ZngqXL7YjHZQ139eucKaiqNIFJkAGWS7Ku2hZiL5ZEtdJcxLA8EkI0zEEkFT06ACpZt+kFCili6nPXCFKtr1RYSwE30F9NVEt6Eb4b4bh4yktR6FSmqxDJavLtaC0ShYJHlCuZVLUouS5z1PiTFisGEuDlIuWY+jFv4EHS6JSh3rRmiYpagz7usoG/TTUsCQ3iNXrqFXqebxY0aN8GmmWU5nk326ERnSQTfk6Up+EijD3dfvcQDU0zWOUeQZkhQ8Wuff105awj47gkrS6Upc+J7FLVUClNnvyaEEynVIU4LiOzkbSRXShKWkBQsD6/VyGtzxMZHLWlYu8CNdhHlpIvHgXjy0lJYxGJikdiImPR6JjkTER0REeiQl1akQ8aCWXaC8LhlOXBAYgnSoZ+lYyWtLWMH0tLNCyFJIDEHxDPy3+cVGQpLFrX6u7fLzi4UFO0DLlLklOIMb57xf7QTwzCPNTQsCCOeo/OUUWolLDMxvTSpSJ2NZ7qb8CMx1vDNHuIS/ElCQ5awrU1/O0RL7rlR6Fo1rAJhly5SbkO3/AGv/AD4CA8RJyKykgkXbfbnGqFYg8A1EjsZhlkuRnz3RWDFoxBaCcHLWpXhLNUkm3OM5hSBeDKSXOmTHllm3nL5jZYecuSiUo+Jw5AoWbY0YtYivKM6evXKVhP07oN2j+nJFXKxoJExmJ0JbV78HcF+MaDh2PROBIKSS5UBQEs/iAcgmpcHdtTHS0dbiT3D4HTry9o+d19FPoZuGYHGQILjwPl3SPgQPiJablBBc2BP0by+8GmplqLqTeJk7RnI7oU48Aet/xA2JWSDlS2jv9wK9N6RSbVOGQG46xb95MUbq9OuuMKsaopQ7VCkhTu4Bt6/MQpnFSRbxjekTLmLOI6Ep3E6g+HWhqw84L+FDl6WG7AhTj+YBVITMLAAn19PtDyTXzqZGIqUkZcByCgbakAhtLtEcXwMLynxJJrlJS3mWNLa2iEUxvhtz+9o0nbUJw9qAoa4bHdcMoljZyRyEWTODEJSE0Gr1tTSj3/tG0uROYhRgOdWUZWDKQTe9yDyci13yGbG7MXPB0ZCkSwCkqGYEgggnxJVvQkcu0YIp5kuYF56eEGVO0qefSzJP0s6knvE473Ft44ORlhJizinB0FWYjMHIDkBmCfeBZzWxgwUMsLxQpVtuoXJEpJZgMt98iNLbjzBzolSEyqpSEuHfKSroHqO28ES5KUaCFVRUzJpCSokDedW8ni4YstQ2Ac1Jc9KfmutiArhEoUEWYFxlZuPF/wAZaDrxzFiXe7l6HoCNj9rHwViEaGVgU7cvLi3n/MEJmEJzCxqBYgXY7UcQ2pUBMvHmT7R6RLBVhIvruOnLcd/CB8RPS7KVejJKvQg60i0yal8KlWMNEyGDgR2TgznSULLBwwvQPZ48JNxhVYRjNqClJKg3PLz/AB4aQRivCKipNx3LVJO9G0YtGVYUhF83gWalUxIw3G7hvsBvzfjC/GTQVEEHw5VZgaAm5HK/pCGtUMCn0g7Y0pRnywlu8+Y049XfOM3xLiySWRLAZW2V+ZY39IWBGK8dKqcmSAgOVA6hg24AZ8CRlCefNzKKmqY2Slg0BTpnaLKyM4JxPD8qAp60cdQ4bf8AO2SJ2JTQdUbOMqUJj7n5kPb26sFG0LY7ljzxOEwfM4LPArJmvqMiqC1aXMeZQNwfKKCbIMsKStJPBQsPPM+0el8ImkE/prpplLmnSKlRdgIJTLR2ZmKWlhxF+iQP4iP+WTq+A92HasQpaU52i0mRMnqaWyjuBH36aDsASkMsgDQAufIPGfZpWt4M/dTZEgpSHI3X1uM8+VtDpDvhWHSpWhHpWjA13szUhtJlBADdPHG1tXMmlRU725sm3DTkbeEErweVQvlANGZjUga7W3Aa7RoqWl8oyl1Cimxv8dfL74XcUlCV/qUKWDZWNT7tRyAP4YUVlMpMzu5K6MdpsPass039X65dma5uwPhkeI4xlZ8wqUVHWsWSAkMIDnzFTZhmK1iBETGZDMYOw2K/SVlyg2d/M28owXL7QO8NJFWaVfZhIOTvnk/4b7xPGcYmTQxLE3aj6ADYN8olFOlBxRE7as6fLEoW3trw+++PcFxBlzApJYu1LF9CNRT0i6lqR3k2MD09PKn/ANKaHSbNxP4GdiGjY4TimYOlRCtQajcA7il/sXbSKwTE96xjk67Y6pEwgXTmDq2/nodCediZU5KwadQCH3fmPl0rBLgwqUhaDf2668onLlOQCnMlQqDy2IAYttvYxCmItF0qwlyWbXp36vAM3BCW5SVKD2KQFNe6qenYWgVlJSWv5BoaAy5ixjZG895QPhc+rcTnAGK4skEuFhw7+Edh4W5ecZJnrAbAfSCplDLUXE5PgF5HRtG3WiMvjoB9whhuRUDdN4zVVzQLJs+94Jl7IpFllTC7F3SwFndiSfA8eUWyuNVJKVE1IzLJSWNGCQFb8qRaZVzEi6Lc+hFaXZNNPUUonkKF3CPFmd972YRpUYsKZZJyrQkkJNQbFizOMzjod4KlzxOTxOnpCmpoVU0wpA+ksFNY6gHnr6O0ZTj2OmYdeVQBdiFOfGCDlUWPSmlYwn1ExC8AYcYO2fQ0s2QJ6iSHKcOTEC++2WTO+6Fkn2hWT40pO7Bj8/SMf3UwbjBSNmUxsHB4F/f8c4ZTMdmIS9RQAgDUg8jY+XeL/u5bYgbRX/R6lK+yKbgkO+e7V2d4ZYDHJMtiQ6XtWmygK0vDWk2igpwG4Hn5QBNpp1Me+kt7HgfHVvG4iyWpIB8KWNQ9AO53+naCUzpIdUaCqB7vweuvGL0YkZXyl2+Hd2vRusaCrQkFrmBaiehTJHi4+IoOIUSzKJLAltCRq7AU5DeFlRPVMU6svaKoAIcHkPAjx9ToIExGJypUogFkjmLpcA/FQd4U7QWFBKN8dR+nJRlzZk/RI8fLlo3CMhi1pUolinu4+7RggKSGgqpXKmLKmI9R/Hj4RHALaYHP8xM0OgxSgWEVCST+fxGlmYRE2UU5gD7w090WJ2YNWAk4krxCOindlOkdkuxtztkOObOHZ7sWjP4vALExScpoSAWoR8PmGrBiVjC5jnp0gqnFKdSW4jT0184nJwEwgUbq0aBIVf7wIZypZwEZcU/MNTxcZiElrggk6aUbURp+9ms4THk7EpSsoVNJz01D731DfzEpuMUoMTfmTqR36tpGKq1ZMHStgSJaQxuOAYabvI6coCxOIABJJeobnsWtGLrmFjBhRT0qCpIvk3Hcd3A/mExPWCISkveD+G8VmSjQunVJJZtekXQtUv6YpNkongdoLjXUCPoKcYmdLExJdwK2NaF9lc7UNGaGsucJkvEM9eBjl5tGqlndmcsxuI0P3GYOrvA08BiCAUkEFJFC5Jb+NKNaLLlpWnCrKIkTlypgmILHoXG4674Q4v2cQpyhZSb1DgDm229OkJZ8qZJNrp9Y7KjqKWtQMZwTL/8AU+BuOT+cB/5JlBzEMDUh2G97gga7RkO0Ue6OvuIIellBph156XIbNKrNuygmZwlKpiluAC6gA5LvQO1LxYU87CEiKHalAZpmqBAzthNx42fUQFJ4GsG4I9etR0gg000iFiNp0qFFnI5fOm/WDcHw9KRlfxUeg/q06E23iTSAq7zn7xCdrzES/wCnhSX3ZjJ3ye5bLLlAmHCkEbPWu1oEK8C2OkOxTfuacqRbEC/sHHE39YvTj/01gJLnRvPtEy5y0EqBtxjOqoZE8JlKACiP7RbJ7gt8HfDWRxT4SHH4em1LPBCdp27wgCb+k1Yv6Uy/EH38fi8HyMcJhY1IDXZYfRxVQ5VtpB0urkzGv5wiqdjV1KD3CwzYOB4Xbn7wHi8KTXK72prXYkk03N9Y1mJ1gOnmDJ7c+viFk7DhwK0NRQjvShvrAS1sCSIcyZQKglJ87euV+APxF+CkoQoLV+567BnDWI584Xr/AKhAUWGv8R0dM9OhSpcsrWzpawAbe3jYOdwvDrEYpKfGLEe6aciOTM3OHiAlCRHCzVrmLIZr/c/LwLPn4fFIEqaKgkoWCyk92ZjYi2oa0eWJc0MbGKSu3pldonLUaH5caHPe+cI8R7PLkOoELHhy03LOoaBzoTCyqplyw5+nUx1Ox9pSpyykBphbCDcPz4Zs0IlTTmd3bXU84yCbNBKpxEzEC7a6nj17x2ViCFZnqC467+gjxQ4aLInlKsZv11aG+H9oMuh5kMD9K+cWlTJ0vIg84pVydn1P1IUDvS3sbeUMJfEyvxCrhxTbQaPWxHnBH+oNYht8A/8Ajy1AmUcQY4We+T2OR0Z/S8dGJUzgtcaMS/Icx5RnMrwLA39I3pf0/PmALUkYTkCS+nV72yaKuJYlSHDX3G+nKhHlABX2qiSbR0KKdNHIQyAFa2zLsx9PK0IMSi+/119B6xsgwuqZZuTn86+gfx4QHG0LY03CMfmSRYpB5ln/ADzgVMvBNG4w8n1X7mhXfvJFgee+3Xi7n/B5xapIpQsXKTf4a35Q/wCzcXj50J+BXct/APmPmC8NhyEgAONzetY0CABGcxbqJMfNiur6wmbSOvKy4VrFn+INK6NyI2+cVwCNv3K7X0bmN0cWv7dufT7R4CKqWDccvD8faK4tGUSTERZLguI3vsHLCkzJZL2VkJ0Y5mPkYI2et5qknUe38wJ+o5Al0suckGxIL6YmYbyHBbnm5hrMkB1ctOpB10L9obERyqlqSQ3XXrCqcoDwlQA0N6MNfI/eMVpGUGylqfG14BxuHmAFcs5tWHQuQCOTt17LqqSpBExNt7dfxHQbLrZU2WaacAdU4m8nL+F2PM3W4LipzEKue9hYnaIlVJSO9fjE1WzUTVkygEncB4lt3DyeHmFny5mjF3BF32cGxBsR84ORNQvIwhn0s+SMRSQNXy9fg87ROdhWJUS4zM9HB0zEM9wx+UaFN4yTMdNhlpv5erwBjMHmBN1NT5t+fSF9XJJTiGY9Y6DY9amXN7JX0qsHyBa3mbHnfWMoo6m5+kDDhBqiblWZhpw3iBKgFAa1/iBp0kAOIe7O2kpcwIWBrf8AH5ifFsa0xQFwqp7qp2pFZMp0uYvtKv7OaUJzBufE28LecHcL4rMoFgLSW8RvzBa9BY6wQicZRZ7ag7oV1FCK2WSUjHmlaSzqA1axdmdsQOcOEoRMSGmZVNZZ5s4XlGxrt5wzQUzQQdOMcrOTMpVJUljiuO7cXOjkZjx3s4gafwxVc5cFvEkggcqWcHoYyNHLWMKdD1zg2XtmplTCpZckMAXytlk2WXnvg+Vh0lj7zUSFV77C/OHNFKR2b5tYQLLRiWVqFzfrrnBc5EtwnKC/J22elINUEZECDBLs8dw0kJOXKoJI92mtGFKhntzjJVJLmgoNvaFlTJVKWJ0osoXH3jF+1HBP8OsFNZa/EgiobV1bg0bZjrHM1EhVPNMtXhD2mnpqpOMWUCyk7jvvkDoDlkMjCEiM4kho4Y9FTDT2dxQRNAV7qiBWwOh+kD1KMSXGkN9j1XYzsBNle+h+IfYgurIwBCktT4nIp1BgdEg4cQhpO2sBNwKADXG8EFj4l7b3PF6eMFJmqb3QS306RbsigRmmtRPUlJ3P43fyIbdxgSdISzEOGr82G1bxCVKF43myZSgUkONSPNgeefG0K+IywCkJFk1Hc1gmSokEmEm0JSEqQiWMhl4m/wB4c+y+EyklQd2ccgbdSW8oJpUdrNfQe8KtqLNLS4HZaiPADjvJ0jXmUEsHqxBPo7CmmUC3aHIBjilLx5Dw+Pk6+MDKlKX4gJgBaz7N+2NBKX/ifKNk9wMW68Y+Z5Y5947LCWeOtSPPHsJZ45Ho9HWj0S0WS5BVb7+gipWBG0unXMy+/oI3/sNJyTMx94y1W08IL9CR5kxlSTP/AMgEZXgv9QUyRsoheZKPU5ej3yL+JuMnKV4Swvmb0DWNQS1qCOokSzNe7ARwkumMybbK3XlrAiMMlqhy7Xv0OnblBSZMsD6YbijQBBcrDpRUPsxZhrQVqYsaaS+54FmUiT14eXHwhB7UcJp+rKFGdQG1yQNq/wAs5hDtGhEheJGR6eGOzq9RBp5yu8MiTmP8ee5rnK0ZUT5hoHYW0aFmFAvDft6hQwh2HpGj4fx5QCQs5mDE3pq+979YKk1ik91WUL6vYyJhxymezgWD6kdM7lmtD+VKlzElUtXh/abjV0272bbWGMtSJodBjmqlE+nX2c5LbjofG7+vPSEXtDwFRJmIHiZylr7kc7uPLUACfTGWcSRb2/Htyh3QbSTUJCJpZQsD/lwJ/wAuP92rG6soKEHaBsxDAEpUDuieJm5lZjc36797xCE4Q0aVE4zV9ocznz/OcEYDFlJANXIGzVvQXjObLBDwZRVhlqCDcEgbmvnYZxLHY4zMpszgDZiT65o9LllLgl+vxEVVUmZhmS04c7DgS3oq8X4Piq0Fwo/9Nm08I1e9h5xICk/SWv8AMeMyXOtOGIYNcwQk3fN7esangvFkTlKl2XcIJAfmgnVvhJfaH2zKtJHZzLP7whq5YpphwvgGR+7dfDJSmSAQLF9PPnDlSSnSJRNBiqU5VmKRkIAodG9axinFixaRsoJKcJzi3iWRaP0ZtULrzSQPeTzs+9oy2ihE1CQrOFChMppnaS+RGhHWW7lHz3ivDFyFFKqh6KAoRv8AxHNLQUKwmHcmYJ0oTE+PDnu4QAYrEmGPC5QK0pAd1AO7XLPazxhNciGlFgQvEASxuX9co1k0j9QrauZbGhZyNGubdH5Qz7NCEYTpHLdvNmzTMRmpj8DwBy4gQB/hiaqDOCT/AMrOe8ByU9qsqa2+G9asU0kSsXeyw7gPZvTe9oGmpIJbWwOuztTXTeJmyEvHqTaEwIAL3t66Zm1918yYrP6aS6lJzHUVbTpAJxEsBaOklGVLSVLWCo5ae7tz03ZRpfZnDkOWL+dSGDbnbq+kP6NCQgFMfNttzZkyaRNN38ru3IdZwwxU0g7Dlcv6mpP8R0EtAlJfXX7RlSUwUABn7W6/NoE/WewPZJIpTSkU/c8IcGmRrGHwGESsOp9e4/v6xw82YUlhHWUNHLnoxrf7j+cuPhFmJ4cEpCXr/P2+kVTOJOLSNJ2z0JQJQNx9/t6tC79E+UE4hCjsFX4ddfiK8sS8Y4Yvw8kl9vIdztFFKAgmRJKn3ennuEfQ/Y9LJWApLhNw5bShVp4rPHqABU48RF/1Djl0krUBTFr8X36a+DPE5yQxJoC551J+8ddIQEU6Xz1jnaQ4irDv+IGQxKWUQKBjrq/LzjwuzGGJBAvBq6AmhrpcDv3jbK5vGKkOGivEMVM2gIUFNajctG1o0C1xdY5feEk5ARMId+Hr/OmsZz2owSkqH6YKga05kuTpceTRzdWkpnOvLTrfHTbJmImUIElysHvB7jcR/wAW13vGYnSym9zp94zSQrKNJqFyyMWZvF/DeJzJCs0tRSdnLHrFwSC6bGMFJStGCYkKTuPVjxF4+gcA4zLxKQlTJmfs3NHKDd6WFeUMZFYFnDMsfQ9bo57aOyVSEmdTuUag5p5/5J4tbVsyL7Qey6Zhzy2z+QXzHPy73NKijJdUvy665Rrs3bQcS6p20VqOCt43HPe+QwuKwi5bhaSkuxBEL8Qdo6Ey1dmJmhyOhHA8fiKAWic4oDhMcePRD2aOpMeMWSWiWcuCCxpXmP7RDWaLKUcQUD1lGp4P7TsAjEEq2X8Q5q/cn1pq0MKXac2ScK+8n1HI/EDzqFChjQWVuOSh/wCvMcbHONEMSlQIoXF6N2P3hwmukTUulzC+dNmUyimaggjTr4fhvgGfOCSM6kpYZWLEaFurgHy7BTqhKj3iBwgEidP76EkjeAffxgiYhK0B0pWit60GxH5XvGR7OaneIoO2p5hzSrdl5g6bntCTE+zMtRJQtSNkqD+Re3nAi6Uj6D5/f8Q1lbQf/eT4pIO7Q6+MF8A4N+krMsbgVuGd3ahqW7xgmkmFYUdLwdM2vTiUqVLyIYnVicm4Xc7i3Jp/gwcyiRlDV3VexuGzK10tBmBSklJsb+XWUJRNQiakpcgc/AWZrsDfkdQr4rjEStGYlnuTux/hn3qM1VKJYEuWMvSCpWzp88GonlkqNuN9OHFiPY5nE8SKn5/fp9IEUpStYay5cqXp65ef8bmiqTOKlAB35BJHlrGKgAHMHSJhWsIQ/ofQt6R9NwcoIkh2onzyhtbB0qh3s5OGUjw665xxu2ZnbbRmF7O2nLTXc54ZQBi5wyZvEqrK0LhiHbR/lDqZMDXEGoAa1tPx9zAU3FJBYgP/ALhA5Ul9I17BCrnOFeFwrAKYJdIo2pGj828uUcrKkBacSzrb4h3W7RmSZvYSEN3e82lnV5C5vawi2Zggl1KJLi+zgUB30t9IIXTykodRhbT7QrZk7BKFy41PMvoOJ5PnCjEe4WAs2lr84ADY46RQWmmLgelg78R+fCFaEEm46wQS0J0Syos/jE5IelySN3iFWvGkkFfczJI3vH0T2Xw7JUoULBAdmckFx2Cj0Co9s1GOcVbo1/VM0SaREs6keQBvycjzDxcualxZz0sNAXodf+UdXIqJZAlqIxacY5OimTA5I7uZPz8eEQVhkswDOczHTl35Rv2QZgIbCaBcmLZMqmUVtc021Z4ulPZpdWUB1FWhKT8XMJvaDjAlkhKUqUO4ABqBW9SaVYXvHN1e0e1mEIyycwRT7HJR+4nOl7hIzbV9xa4HA5NAKPaACUcyUq0CTsQLvVriFq58+YcJNuUO5VBs6TL7ZIOJ7d4vkL6a2yjPcSyZ3ljw0Fyai96x6WSR3s4yq0oSs9ncb/jPMZPrmIFeNIEeJS5hSXBYixEQQDnF0rUkukx9A9nPaUYhpU0hM7RWkwhmfQL56jbU6mqm7kw20PwfvCLaGyw5n0wuLlI9SkbtSnTNNrBxxHAScQGmMFCj/Ek6Fz8j2gqopUTr5K3jq4hbQ7VqKNgkYkZ4TlzG48R/+wMYTi/snPlZlJH6iAbpv3Tu1YWTJMyVZQtvGX48Y6Snraaq/wBtbK/xVZXhorwLndCHIbNGTiCuzU7ERwiJiCCCxjhj0VMSlrYvEEOGjSXMwqCjGm9kllWdBJJIdNS76+le3OM1TTLcJs4/iDJdIKoJXMvhUHfNibm+YBYtxJzzFkcGmMpJBBcEEhg1XLmhFB1eKoxzSChLxpN7CklqROmAFwd53HuhyRl5w7w0gy0gZ2UAMxSep062La0hlT0vZOTmY5raW1VVhSGsnJxnnc/jK0dw+KWQXmKck0BJDUc1/N4wqJs2UsYMt0G7OpaKplK7YAKAsoMDyOl9+ed8jBSJiiQAaOQGoC+tL/F5waFqNoTGUlCSSHPG/h7eHoTiMamUl1Vc+EWbMQa7n82YSqqVS3AzPtvhzsfZcuqUlcz6Em//ACVkAOQ4+rvjON4zOQQXbu3TQXhfISblUdHtOcksmUzDTd4ZDdCjKTofIwS43wlwrV/b6GNB7KcNJmpmGiU1ry1L6C/lEy5fbrwaa/bmY9VT/wBhIM42WoEIGpOT8hnzbiY2eMxCQHqAEsAbsGDEdVDsYdkhNhHEoSpbOdc/V+td8LJeLSpgTlNDqQabm9awaiqRMACix46w3lTcHdVfjbrhFEyQgkk5a/1JH1iplAl3HmPvBYnyuh+IKw6R+szUCHA28ShTaw8oRJA7VA/4/aInKP7Kct7mYxOpBuxO57wn4qfGgaeL/wAlD6DygXaBOPw+Ye/ptIEs21/9Qfck+MZfELJCHJPhF4hIAJaM6halJQVF7RGWfmIkxRBt5QUA0ylKi1NYxzReDwMFT3bXGXOPoWCphktSsz/xA+RI7mDdkjunmfiE36uUTXpScglDeJUT5sH5QDj7H/Z8zDFYGccxJUoYQ+sLsNiF0GZTOvU6JSR6xKZ0wMAo+ZgsAXPAe8MJU9X6azmU/wCmdTolREDVa1GU5JgvZyEmpS41/wDYRi5xdSH5/IfcwqSGSY6mcomchzv9h94EBp2HzMa6wuB7nW+IxMUjpj0Sc45Ho9Hnaoj2cecpLjOPqJWSlJJL5JdXrVMt/Nz5mG1KSZKCd0c1tNCU101KQAMSreJhhKUwTzKn5sogP2glP2hRMA9oXcXw6FS5ilJSVAEAkAkU0MBVktDAsPKGeyqmcF4QstzMYHiKBSg0+RhLKJvH0HaCEhKSBu9jFGPHiV0Hzi8r6RA1cAJquQ94DjaF0aT2eoQRQjK3cl4okAlT7jBFRMUlMpKSQCpL8QTD9YcrfTO3LxJttBlGbNy9oT7YstBGZKn495UUTFHf9vqK+cbrN4XSgOzJ/wC0K+Fl1zHreF2ZL746FXdTKCbd34jQYIP/APJ/4JEMwOvOOeUoi43J/wDtCD22PjQP6X77+g8oWTf99Xh7R1FMW2fKber/AOxjNzveV1MVT9Ij07/dVzMVxaMo+i8DSBJoG8KPn/MG7NH9IniYUfqY/wD5wGgSluHcB97wVOQMs2goKcmK2baw8oKmEuIUU2Q5j1wwjxqQwpr9IyVkYMQT2g61gXD1SH5/OM43mAYjH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61" name="AutoShape 16" descr="http://nihdirectorsblog.files.wordpress.com/2013/08/hela-ii.jpg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62" name="AutoShape 18" descr="http://nihdirectorsblog.files.wordpress.com/2013/08/hela-ii.jpg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23563" name="Picture 22" descr="https://encrypted-tbn1.gstatic.com/images?q=tbn:ANd9GcQCDhNR_ER2y-ENUoJzSns_DLthJNpO9mjjBF2ifeAC8HBUy70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4" descr="http://www.bioradiations.com/media/images/fs/2013spring/hela-cell-culture-plate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31781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upload.wikimedia.org/wikipedia/commons/thumb/2/21/HeLa-II.jpg/120px-HeLa-II.jp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AutoShape 4" descr="data:image/jpeg;base64,/9j/4AAQSkZJRgABAQAAAQABAAD/2wCEAAkGBxQTEhUUExQWFhUWFxgYFRgXFBgYGBoZFxoXGBkbGBwgHCggGBolHRwXITEhJSksLi4uGB8zODMsOCgtLiwBCgoKDg0OGxAQGywkICY4LDQ0LCwwLC4sLCwsLDQsLCwsNCwsLCwsNCwsLCwsLCwsLCwsLCwsLCwsLCwsLCwsLP/AABEIAI0BZAMBEQACEQEDEQH/xAAcAAACAgMBAQAAAAAAAAAAAAAABgQFAQMHAgj/xABKEAACAQIDBQIHDAgFAwUAAAABAgMAEQQSIQUGEzFBIlEHFDJhcYGRFRcjNFNkc5OhsdHjJDNCcqOksrRSYsHh8BaCkkRVg6LC/8QAGwEBAAMBAQEBAAAAAAAAAAAAAAIDBAEFBgf/xAAzEQACAgEDAgQFAwQCAwEAAAAAAQIRAwQhMRJBBRNRYRQicYGhMpHwscHR8SNCFSThBv/aAAwDAQACEQMRAD8A5XhcTNLjFhM8oWScRm0jXAZ8umvnoBqx+6M4s0eNfhNJJlkeR7GMNhoo9EzNxOLM0bC1gYz6wNEW5uOJCtjVVyUGUyzmzSNJHGCQhHaeNxcGwAuedAZ2bunincXxhMeaE3WWRTJFLwGZosw8pVmQkEaXF+YuBqXYE8kEskWImvHjJMPZpHa4vCkVlUFi5eTU8uXUgEDOI3TxiFQccnwjpHCeNKRI0i5lAIBA6i5PMeegPcG6GMzRrJjchcx5hxJmZVeWLDueWUsksqoUzA3B6a0Boh3Yxj9pMaDGWkRHMkwBaPjllIykghIS9rcnTqaA07S3fxcMDTtjVKAK0Q8YdWlRkhkzIrWNws0Zymx8ruFwN67vzsmcY4xqIlkfiSTEn4HDTSsoRDZVGIQAXJNjbzAbsLupi1N5sS9g08bKkzhw8UeLaNhmFjGzYaQZvN33sBE2zsTEYaOcvjM8kOQsIp2YL8I0UiOOauHyEd4DeoBV91Z/lpfrG/GgD3Vn+Wl+sb8aAPdWf5aX6xvxoA91Z/lpfrG/GgD3Vn+Wl+sb8aAPdWf5aX6xvxoA91Z/lpfrG/GgD3Vn+Wl+sb8aAPdWf5aX6xvxoA91Z/lpfrG/GgHDFzSyw7Gj40q8ZZEdlds3axsy356kDvoCbPufiCgaPHiwknV5HxJEaiN4Y4wW6OTJr0FvUQKvDbExM2LGGixTi8GGlLySvlDYiLDsFLDQAyTBQeunMnUDOA2HipsIsyTzZ/GWgccR2F7wLGFVQWuWka7HTQDmQGA2zbrYxSo8eX4RwkFppSJWaJJlykAgXDBdSO15jegN+F3OxhljjfHBC7IGAeZiqmaPDOeQUskzhMmYEkHprQELC7v4uRFlXGjhMGKSF57NwxiGcAZc11WBmItyeP8AxUBja27+MggadsYuWytGOO6vKjCNgyK1jykTsmx0bTQXAV/dWf5aX6xvxoA91Z/lpfrG/GgD3Vn+Wl+sb8aAPdWf5aX6xvxoA91Z/lpfrG/GgD3Vn+Wl+sb8aAPdWf5aX6xvxoA91Z/lpfrG/GgD3Vn+Wl+sb8aAPdWf5aX6xvxoA91Z/lpfrG/GgD3Vn+Wl+sb8aAPdWf5aX6xvxoA91Z/lpfrG/GgOjeDnGSNhnLSOx4ralyf2I/PQHN8XIVmdlJDCQkEGxBDEgg9DQFhhpcevCKNilzkiEqZRmMpBYRkcyxAJtzsO6q/Nhvutud+PqKNePfGYZ+HK08TqEsrO6kBblLa8gWYi3K5tTHlhlj1Qdr2OtNcmmHbeJVcq4iZV7OglcDsgBdAegVQO7KO6rDhcwbG2knCI40YncBG4pALS5blrNdS1lJJFzlHdU/LltsUfFYt6fBs3iTG4HERHEymcgiSMySPLGWXQEhjzH+tJwcHuMGeOVWihk21iGzAzy2aQysOIwUyE5i9gbZr6381QLybBvVik4ZV9YzM4bmzSTqVkkdibtJlIAY8go89wI2NxmLyNxZMRkmIZs7SZZCLWY3NnOi6m/IV1prkk4SSto0y7XnYBTK9gnDADEDJZVsQOYyqg16Io6CuET0+28SRlOImK3ZrGVyLvnzm1+bZ5LnrnbvNAYxO2MRKpSSaSRTkuHct+rzZRc3IAztpy1oCGqk8hegPNAFAZtQBQGKAKAKAKAKAad4ZCuC2UykhhDOQQbEEYucgg9DQFNDtPEx2KzTpfNYrI63zlS9rHXMQpPfYX5VywbE3hxahQMViAEXKgE8gCr2eyva7K9ldBp2R3V0EfD7Unj8iaVNSezIy6sVLHQ8yUQnvyL3CgJOH3hxAlSVpGlaNs6CZmkUOBYNZjqRYf+IoDT7s4ixHHlsX4hAkYDiXzZ7XtnvrfnegJkW9WJUxlXsYxPZv2i+IBWWRmvmMpBAzX0yrblQEGba07q6tNKyyNmkVpHIdtO0wJszaLqe4d1AQ7UBigCgCgM2oAtQGKAKAKAKAKAKAKAKA6X4NPir/TN/RHQCBOoM7A8jIQfRm1oD6b2qeGcHEkQKGdU+jVI5GUju8kD1+evzzA+vzpylv0v720bpbUjk3h3JOJw5KZfgSBcgk2c93p7zzr6X/8+orTySd7/wBkZ8/6jmQr3ik+gJsO74XDAmzK+FY/9rpcey9bvmcFvTPn04xyS2tbiP4aPLw2t+zJ6ea6/wDO6qtR2NvhvEvt/c5uKzHpnRkw4OyQMguUB5Dnm8r09a1V8h6tf+tx2MeEgfo0XdxB/Q1v9a5m4Oa79C+pzmsx5YUBYbvwCTEwoQCGkQEHkRmFwfVVeV1Bv2ZXldQbOwSbMUYuGVFVbRyq1lAv5GX2Xb7a8ZZG8Uot+h5nW+lxObeEZAMc9gBdUOgtfsjWvT0bvEjfpX/xiyo1rUaB/wAfu/CHgUR27dmt1ARmIPf5I9przY6ibU3f8s+pz6HEvIqCVtJ877X/AGF/fTBxxTKIlyqyA8gNbsDpfTkK1aabljTfJ4/imJY9S4pJcbL6C/Wg84KAKAKAKAaN5B+g7L+gn/u56A75iLZsCDDykGU8hH+jT9AdOWWx01HUCvz6DaWd9fb9/nRuf/X+djEOFibGTFoNTBASzRgjRpxYc+0B09FdnkyLSwSn/wBpd/Zfg5S6+D5x3rjRcbiljGVBPKFGmgDsAPMK+50rk8EHLml/Qxy5Zjde3jcAZM4MqAra97m3LrWvF+tFGobWKTTrYbvDDgUjmgdEC50YHKAAchFuXWx+6rNQkmjJ4fJuMkzntZz0SZsjDCSeONiQHdVNudialFW0izDBTmosZd/djwwLEYkyliwOpNwoHeeetW5YpLY1azFCCTihOqgwhQGRQHRP+h4zgo2UNx2WNjdtO2VzC3LkTb0CvP8AjGsri+NzD8TJTd8EPf7duDDRI8KsCz5TdiRbKT166ffXdJqJ5ZNSJ6fNKcqkI4reaxmwe7IbC8Ys2cqzKotawva+nW3f1rJPUuOXorbY9rTeFxzaSWa31K64rb8md4d344YA6FrggG55gg6nTTW3tpgzyyTaZPxPw3FpcMZwu26d16CvWs8IKAKAKAKA6X4NPir/AEzf0R0AhztGJJM6uTna2VwvU87qaAfovCdPLEseQfABZGcyWeQRkDKSE0JvqRa4vqK8mHgumjklkV73t2V+m39Sx5ZNULW9e9Qx8olnRwVXKqpIoUC5OgKHUk6n0d1bNJo8elh0Y+OdyMpOW7F+Bo7nOrkfs5XAI587qb9O6tREd8JvtPPw4luvCAcG668JSe2RE3QdwHoqzzZUkZPgsVt+pRbw7yDGOrzLJdVyqFdQLXuTbJzNcnNze5bhwRxKolLG0WY3V8v7IDqCPSclj7BUC4acDvAZkTBopAYCMEuL285EZt3Xt+NWea6o0PUzcOjsQNrbwidFjlWQhD0dLkgWuTw9evtrkpuSpkcmonkVSKCYrc5AQvQMQT6yAPuqBSeKAnYDFRxlHyycRGDAq6gXBuNCh83U1xpNUzkkmqY4LvfK/wClZDlh7JXiKAeJpyyEnkNb6aVmWjxqLj6lHwsKoW9tbXjxMjSyJJmIsLSKFFhYADh8qvx44449MS2EFBUiuwzxAdtXJvoVdVFvQUOvrqZMbIt4OMC4jy8AcQ3lF2HkED4Mj9rlceY9KzLSwV87nrS8Z1Eum6+Xfjnat/37FLtfa8WIcO8TrYBQFkW1gSeqEk6mrcWNY49KMOp1OTU5PMyclK1r6cunWrDOYoAoAoAoBq3gt4lsq5IHAnuQLkfpc/IXF/bQDzB4SpcUU4EJLYYNPLdVsyJG0bmxlWw+EvYEm4HOvnn4Np8PV1zdT2/Ka/oX+bJ8Lgmz+ESeEHFSYc+LyFI1sYzZ8hk0IlJN1YHybaVW/BdNKtOpvqVvjs/x+R5sv1Ucg2xi0mxDy3a0sjyP2AuUuxYhRnNwL9SK+ixY1jhGC7JL9ilu3ZP3aw4OIRoDI8kZ4gUxRgWTtG95h0q7G2pWijP09DUnSewwb8YlsbHHiGV0hiCrdRG/alCvqOKCNMulvWalkk5rqoqwYoYJdF22I8qxArlZyL9q6KpA08ntm5587dKqNZYbIgQzJwXlMgYFRwkGq9rrMO7vqUU29izF1da6eRh3pxPjMKSMHSJFDkhY2vxCVXTigjVSLWNqslJzV0X5sss0LqkhNxCxi2RnY9cyBfZZ2vVJkNFAbsMqG+dmXuyqG9oLCgOlbO3kkmgjSGN2OeOLPkTVhZgMvFFrqNTyGtYPhMfm883sYnp4ddX9it3228s0ccUiSRBgsynKjkqQwXlIMvXQ61PS4IwblF32J4MUU2077CSix5jdny/skIC3Tmuew69a2GobNkbTBg4SFzYiMSMiALxGIW4MveedZJ4IPIm3z2+h7mm8SzQ0koQgqj/29L427njeXHZo1jlzpcm5EaHMUOU6cW6i/fXcGGEJtxZDxHXZ8+CCyQST3Tvnt9vuKU4W/YLEd7KFPsBP31qPGNdAFAFAFAdL8GnxV/pm/ojoDnmP/Wyfvt95oCPQBQBQBQBQBQBQBQBQBQBQBQBQBQBQBQBQBQBQBQBQDPvN8R2X9BP/AHc9ALINAemlJFiSR3X00Fvu0oDxQGQaA2SYhm8pmPIasToBYewUBqoDINAe3mY2BYkAAC5PIch6OelAa6AKAKA9pIRyNrG4t3jkfTQGGcnmaA80B6RyDcGxGoI7xyNADOTzN6CzzQBQBQBQBQHS/Bp8Vf6Zv6I6A55j/wBbJ++33mgI9AFAFAFAFAFAFAFAFAFAFAFAFAFAFAFAFAFAFAFAFAM+83xHZf0E/wDdz0AsUAUAUAUAUAUAUAUAUAUAUAUAUAUAUAUAUAUAUAUAUB0vwafFX+mb+iOgOeY/9bJ++33mgOujwZYUeKmz3uvHBY9scNmPnU5gBp0Jr5z/AMtlfmcbcfvX32Ak+E7YcOExSJAhRGiVrFi3azODYkk8gK9LwzUTz4XLI7d/4AoV6IGvB7uRvGhu5LFDcdzlRlA9fOqpZKNXw66VK+a/JXbx7NSHIUuA17g68rdfX9lShKyOoxKDVFMKmZxtg3PD4OPErISzst0VOjOIyB1zDn3ffWGWtrO8TXC5v2s9FaFPTrKnv/8AaNnhA3ehwohMIYZrq1ySDltrfoxvyqGg1c8/V1VsNfpIadR6b3sTa9E84tMBsOWWJ5Vy5UDE3NicozNb1VGU1HkonqMccixt7vgvN4d2IYcIJkaUuCitmylCWBvawBXvF78j6aohkyeb0yqt/W/5+xTp9Z5s3Dparvdr6CfWk2jRurue2NjeQSqmVsoBUtc2B11FhqNdapyZlB1RxsmbS3NSHZ/jLO4lspKkDL2mAy2tcEX536VGOa8nTRFyppCXWgmXO72xxiC92Khbch1N/wAKvw4lO7NOmwLLdvg3ru2TE8nEHZL2BW1whI1N9L2qXw/yt2T+DfQ5X6/goDWYxl9udu947MULFFVSzEAE8wAB7fsqMpUijPm8uNl9h/B0Sk7NLYozrGMg7QX9pu1pfzf7VWsyZT8ZulQhmrjaM283xHZf0E/93PQFZuzsrxrExQFsokaxa17AAk289hpVOozeTilkq6BYb+bupgcQIUdnBjV7sADqWFtOfKqNDqnqcXW1W9AW62gYIt3SGjzsCrGxAvcHKWty5ac6r6+TStM7V9zZJu0OIVDlVyBgWXMSbkEaWGlvtFc8w69N8/SmVG18DwZCgbNoDe1uYvVidozzj0yaLDdXdtsYzhXVAgGYkEntXtYeo9ay6rVx06TauzTpNJLUNpOqLODcR3heQSrmRpVKZTY8IldG7yQenUVCXiGKM1B3vW/14Ll4bNwck1tf4FA1uPON+AwTzOEjF2N/s1N+4VxtLdnJSjFXJ0vctY91JyH8gZCQwLdQM33EH11F5IoyS12FTjBO2+K/YozUzYS8NsyaSN5EjZkjtnYDQX+/1cqi5JOmcbouI9y8QfFz8HbEeQc2i9gydrTqoJ0vyqDzRV+xzqKvbmyJMLKYpbZgAQVNwQeRHXv591ThNSVo6nZFweHaR1RebGwvVkYuTpE4Qc5KKLaLdmUsy3QFQp5kg5r26eY1ctPK6NK0c23HbYp548rFTzUkH1G1UNU6Msl0tpk3YuxJsUzLAmYqLtqB6OZ5motpclWTLHH+oto9ycQcOk4y9twuQk5hmfhgnS1r8+6udSuir4qHU4kPebduTBMiyMjZwSpQnobG9wPNSMrJ4cyyp0OHg0+Kv9M39EdSLjnuOtxZP326ec0B0fC+EfEzIvDw6Xw68WZs5s6qCpstuze9+bcq8deDYk5fM9/x/kCdvhvK2PmErqECqEVR2rC5NydLkk9w6Vu0mkjpodEXfcFFYa8/Np09vorUBk2ft1yqxxgK6i5YsQCsXwhFhqPI7+nSq5YlJ7mj4h9KikVm19qcfLcZQt7Aa87X+6pRjRDLleTkgdnXU+bQfbrUiocdi70TPCmChjUPbKkma1gCXJI5XsDrf1VhloISzea2/p9qNy181g8lJfUg7171nGKkbRCPIxJs2a7WtpoMo599d0uijp22ndjVa16iKi1VC2AL9eXd19tbTCNO7O83BQQLAsjs1o2Z8q5n0GZQO1qf8Q00qjLhc3tKjLLR45ZvOld7fTY1bd3ikaN8NIgVgQkhve7Rtrp07QqaxpS6iOHQ48M+uF39f533Fuw8/n066+f0VYbBp3R3tbCI0SxCTO9wWfJYkBdeemg6jrVOTCpu2Rad8krebeWfxfxWaNVZwGLqea5ibZehuLc+lI4Ep9Rxwtp+gli1xzt10/3q4mWmxdsHD5rDMGtodLEdedW4srx2X4M7xXSuy32ltmaNOFOgZnRrMGB7JLLqASNLEDXkBU1qH0tNFvxknFxa/jFRref2VnMZebqbxnBSM6rnDLZlJy8tQb6/dUZRspzYVlVXQyYzfadIpS8SfDk5CJPIDRR9B5XZKm9xqdelRWJJlPwcbW/H5Ofm3n9n+9WGwZt4gPEdlXNhwJ7kC/8A6uegM7lq0U6YqKN5lhdVYBVUXmvGouW0JJ0052rLq4Qyw8lypy4+24Ljf0z439JfDvDDAoVj2HtmcrcnMObaWArPoseLS/8AD13Jt9q4X3/qcjJSuu3Ihuq3FmJHU5bW9AvrXpHRoTbYcAopOSxYkC2oK/4uzz51X0I2fEya2jwWXimIzSYngScFEZW1jNlic5iSH7VmzDQVXkccaipunJ7e7Ko6vqytpccoUttYxZpc4LAGwsVFwoAA69o8z0q6MaVFU5dUmy+3J2x4tx8kbTDKHewClFjvre507XKsWu00MyipS6fT3v8A0bdDqZYepxjfr7V/sbZtrYmOGUyYNwt5BmDIQCQXIazXNgb3HPzVmXh8JZlGM/mik2q7Lua4eIzlCSUPXucnmVR5LE+lbf6mvYPFLvdfEiKVmjDSkowIyhSALEm+Y91QnFNbmPXYo5cXTKXSrW42YSfESM6JhWZpBmUApyMYsW7Vm7IB6d1Z808WJXOVf7KF4DOUY5FJ9Mdrrvz67c+5zmVUtozE9xSw9uatZ6Y47r7xvHhpcPDGWYI8mdVAKCwzMwLENl6eqqMmKLkpNnKGPD7fnYQhMGTk7QAeMgqEydntdjyx36aVW8MU6cuf6kJyjDeToSt/NomfEkujRPGojMZsbWLE3YG37XdWiGLy10koSUla4K7YpCyoyZmcXOXIO45tc3dfWr8TakmlZfgclNOKtjbhcXKzZlgZg6KRYpewUMSe3ys4PIffa16xR3kjS/EFF9TXNfzgT9rYbJI4fMr3uVyDTN2gLhjpY1RO+p2ZcqkpvqVMv/B9ts4eRkSNpnmyjILA3TMRYk26mqpxsxanEpq26oZYd655ERI4CXZr6MmvwjPYLnuuiSKb93qqElGPzN7FL0uOMXKT9N/59hZ3925400YdGiMasVU2YnPbUkEW8kVLHVWnZsjop6VuM+XRd+DU/or/AEzf0R1YTOe4/wDWyfvt95oDSkhF7Ei4sbG1x3HvFAeaAKAyDbl/y+hoDFAFAeo5CpBUkEciDYj0GgPNAFAZViDcaEciKAGYkkk3J1JPMmgMUBkUB6klZtWJJtbUk6DkPRQHigCgPTuTzJPpN6A80AUBsaZiApYlRyBJsOmg6ch7KA10Az7zfEdl/QT/AN3PQC5FOy+SxXUHQkarqD6QeVcpcg2SYyQggu5B5gsSDrfUX111p0q7oVRoNdBlXI5Ej0UBu8cksRnexvcZjY3NzcX1ua40nycSrc0V06ZRyL2JFxY2PTupR26N8uPka+aRzfnd2N9La660SSdoJtcEc0OArW5UFWSBjpL34j3sBfO17AWA58raVxxT5R3qdVZHNdOGUcjkSLixseh6eigN/j0lgOI9hoBnawva9tdOQ9gpRxpPk0SOSbkkk8yTc0CVcGFa3Kh03DGPyzvYaDtHut91hR7nGr5NckhJuSSe8m5o3Z1tvkwjkG4JBHIg2NA1ZuTGyBQodwoNwocgA66gX0Op9ppVnGk+TS7k8yT6TehJyb3Z0nwafFX+mb+iOhw57jFvM4AuS7WA5k5jQDztXwVYqGTCIRm8ZZksMoYMoLn9rLYoCRc9De1SaV7FkMadXJL33pX+X+wv79brPs7E8F72KK6k21BuOmlwQRSVdiHS0t/wLwqJwZ23RYQJJnHEfIwS2gSS1rn/ABWKmtS0k3HqKseaM5dKXerIm82whhuGysWV8w1tcMgW/Lp2haq82F4qvuT8yEpdML2rn+xRiqSReYDdp5cOZgw56LbmAQCb36a6eapKNnpYfDcmXB5yf29uLPW9G74w2QqxYNcG9rgi3d0pJUT8S8OWlUXF2n6lBUTygoAoAoBq3R3Jlx8cjxuiBDlGa/aa17achy189edrfEseklGM03fp2RfiwSyRbXY3Y/cSWPZ640uLkKzRZSCqMbKb9TqCRYc/NXIeJ45ap6avv7rk75D8rzBPr0jOWGxNjy4qThQqC1idTYADvPToPXXUrLMWKWSXTEuJtyMQmEfEvZShIMdjmsrZWN+Wh1841vSi56Saxub7dhXrhlJezNnvO4RLXsTqbAAdTU8cHN0jsVbos/8ApaYJIxyjh30vctYBjbuFiOdW/Dy39iflsoazlYz7zfEdl/QT/wB3PQCxQBQGRQF1FuxOyowCkSZcoza2e2UnuFiDVrwyWPzO38RDrXV0kgboTZ3TNHdQpBzHKwbN5JtoezyIFTWmm20yDzx2KCSMqxUjUGxHnGlqzrc0Si4y6XyXh3SxAdEIXtgm9yQtrXzac9RyqXSz0v8AxGoU4wdb/sq9TTLuzOqyOQLRkg687cyumorjTTorfhmdQlNpVH816Gna+xJMOsZe3bB0F+yRbQnv1+w1wr1Why6ZReSt/wCblXQxhQBQFtsLdzE4vN4vEXyWzHMqgXvYXYjU2NZ9Rq8OnrzZVZZjxSybRRaR7g4sxRSkRqsrKoDPYgubJmFtLmwtzuwvbW2d+J6fzJY7dxt8enNFnw2TpUvUgb0bszYF1SYoS4LKUYkWBt1AI9lW6TWY9VFyx3t6kMuGWJ1IgbJ2ZJiJViiGZ2vYEgDQEm5Og0FayOPHLJLpjyTjuri8pbgNYScIm6+XmyWAvcjNpfl567RP4fLV17ffgh7Y2TLhpOFMuVrA8wQQeRBGhHMeo1wjkxyxy6ZEbDwM7BUUsx5AC5rsYuTpEErJcexpiivkOVmCgkgak5dRzGulWLDOro70Pk17S2dJAQJFyki41BBHpFRnBwdMSi1yP/g0+Kv9M39EdQIiDiJFWVyQ1xIxBVwtrMf8p1oDpGF8JePxksDAxI2GbMoJIEhZWQ8SyEsMtxpa2a/S4HWJu929j7Rn42IU5goVVR7IoHcCp5nU60OFFGya3Vj3WYCw159k36eygGXZ215cQqYdcq5ChDs6qxs6KoLZLWFwfQp5nQz8ydp9T+nbY5BKKaXcrNs7XMxAkU9i4AV1ABNrnyNb2HsqWXNLI7kRhjUeCtDpc9lrdAHFx6Tl19gqomMWxNsOyeKpZQVezO+oFmcgEIdedtOtdUmjfDxHNDB5Cqt/ruRd5dpNJKUmBJiLL2HGUkGxI7Gt7f7CjdlOo1eXUV1vjgo5CL9kEDuJufbYVwzHmgCgPUZF9QSO4Gx9tjQDZunvrJg1MUKrlkfNeQ3ysQFv2VBtYDoeVYNX4dh1UlLJdr0Zfi1EsaaXcsN5978SIBhJsjK8aEvG3aK9ATlAB01stcx+GafHn8+N39djnny8vy+wjMyXFla3UFgSfQcot7K9ApLndzeU4J2eFL5hZg7AggG45KCPbXU6LsOeWJ3EvNtb1TxxPA7RuJ87HIxJVXY3AJjAAOthqQO7Slk3q8ri4vuJUrL+yGHpYH/8iuGYn7K2oIHzojE2IILixB6HsX6D2VOE3B2jsZNO0Mu09tSph1duGyS5guWQ5lDKCRYoLAX631JqSzSTk/X/ABX9CfmMS5GS3ZVge8uD9mUVUVjJvFbxLZWa5HAnvY2PxufloaAiYPYySRCUEBWl4IVp1EmbIXuUEZOSwtm79KAly7rZUZiVGW9x4wA2ih/JMQI0I521qccbasY/nm4LlK/YXZDHmGUPbrdgT6jl0qAGnZu2i0UcaALlkjRWaQBtT2QQF1XoSBewrTHLk8vlUq/yQcYN8b+u5cRTTlyPgVORTZpwB5HEBByatZrc7XHrMlrpudJLj7HJ6aMMPnN7XXvv7enuIeOxSvJxLPdmLPdl1ub9my6de/pWVu3ZYmxni3rd7yWAEa6qXUZsxA0GW5N9dLV3qZ7cfFtTNvJ8vyrj1v77llO86l4WaO7knNxgAAzMllJjGgKHmOo9XFJ9Sj6jDr9Vlxzpx++z39PoLO8e3TOAhWxRjqCCCeRPKuyfYx6zX5dSlGdbehQVEwBQBQDxuLvK+Fjn4KxmyLJJxZACSvZ+DsAWOvk/8Pm+IaPDqHDzOr029/X0+powZZY7ca+40ybYxhSOI+KjIyMrma2bI5AvdLeUuugNu41WvCdMst/NcrXO2/P0IZfEJwik/wAL0FLwj4mSSWN8QYy7RDhiCYOirc+UMtw179e6tGhwYsEZY8Sezd33ft6r0OZM0stTfoQNy9oGCUyRheIsUhbiSKqFRqQul82gsL62Nb0T085Qlca4fI6YDebESWULhu2eIM8jIOcbjmlv21H/AGnu1hkzLGraf23LH4lONJpbsWfCBineRTiMhZQ6JwJgyDKdSezc3JHXUDpXYy64Rn2f7/cjqZznUpV9in3axISUFV7dm1aRVS1r/wCG4NvPV+FtS2r7lEG09hsw88zxK44IVjmBaax0Aly24duRA79OfWk9bKCuhLP0rcqd7EZoYppeGQS6oscyswPUuuS4Gg61nesWebjTVe225dqccsc+iTTr0douvBp8Vf6Zv6I6kZznmP8A1sn77feaA1CM93M2HnPmrtHaZ5Zbc64cMUB74RsDY2JsDY2JHQeflQUYdCDYix7jpQHmgCgMigMlaA80AUBsjgZvJUmwubAnTlf0UoHigMUBkCgG7bm6SwQFw7l0ClgQApJtmsLXA161semXk+Ze/wCDJDUSeTpa2FCsZrM0B6eIi1wRflcEX9FHsdcWuUeKHAoBn3m+I7L+gn/u56AWbUBkqbX6HlQHmgM2oAoDFAFAFAZtQBQGKAzagCgMUBsw8JdlUc2IUekmwrsV1NJHG6VjA250wcJniJKs18zW7JUW1UG/aHTvrV8HPqSbRmWrhV0/59yl2ngWgkaNiCVtqpuNQD/rWfJjcJdLL4TU1aItQJhQBQBQHS/Bp8Vf6Zv6I6AQ5oFaSS8iJZ28oOb6nllQ0A77F2tEYoI1AkMJBcokxA7LjMvwXlEXOtutaFlSSRvhq4RjFVwK+8DRT4h5VnjUMRYETX0AGvwfmqmcup2Zc2RZJuSKmCBSTeVFtyLCSzc+WVCfbbnUSo6Tuvt+EYaHDhVkeF1fsCUiwkzFh8FcNc8uWmptevKzaDJPLKals1X4oujOKSW4t7742HF4kypIkdlCkMsoa63uSBFodbeqtejwSwYuiTsrm03sKsqgEgMGA6i9j6LgH2itRE8UBOwcCXVmljtcFkYS3sDqCRGRr5r86BHUxt3ZZtK2FHBEeQEROVU5tQBkAAuQM2h6W0qa8u+C2eackup3W30XscuxeGizOyTR5bsVW0xNtSFuYwCeQuagVGmHCqQCZo1P+FhLcf8AihH20A94baMIjDwgHJGVLBZcotlOUkRXy2uxJ9mhNVeXaps91eMQhkThjXSlS9b+vou31Yl4qBGZm48IuS1gs3XWw+DqxbHi5J9c3Kqsrq6QLDBRhSkgniVlIYBllJBBuL2jIOo76Aa9s7YEmGszRqZdMxExQhSMxX4K5N9PN36Vunq1LF0JU/wZY6drJ1NibNh1FrSo1zY5RJoO83Qaei5rCaiVhII0dWM8LBWBtabW3/xVKD6ZJsfQYN8sSkoijzJGY8zEukods9hbSLyBlNj1ufNVuoyxySuKIxlldrJK12FPEwKtrSI9/wDCHFvTmUfZVBI0UA07wpfBbKBIUGCfU3sP0ufnYE+wUBJ3RijiLGQLLnAyWhlbk2Um5i0F2UXHWwqyDUd2jTgnHG+qau+Cw3ggbEYaNEiZRGVJbgYjINClhaHkTy5cq7kyxdR7vhf49SWXURzRUILdCNNhgrBeIh6EgSAL01BQH2A1UZBo3MwcUUwkmVcRGyOEUQyuCwtcgNFZrC49YrLqYTyx6Mcqe382Orbkt9uxxYjCrhsNAyukpYlYJTa7OLdiEludraC481V4MMsc55Mk72X0Xu99uCU7SjapPj3+nqIGOwnDOUurMCQyhZFKldCGDotje+nmrammrRAjV0EjB4YObZ1U6ABg5zE92VW/4aAfdjw4WDDLxIC+JjmBdmhlyWDqCpvFcEqwWxWxYirFKMVui2E20oKKf23KrfTACXEPiI1EEDhSmaCdBYALm0iy6m/I1X1xyNuG9fgjKE1dp7CxHh1LEGVAByYiSzeiyE+0ChAb9lQIuGMTKrkSAs3CluCpDWB4WYHL06j7I2999j0FPTQhFZYS64u+yTv17vb/AGR96tnmVxLYxjLZi8OIF8pNzfhW0uBfzUxpuN8r1K9ZqcWqy+ZhXZWttn9v7ilKgBIBDAdRex9FwD7RUjGT9goOKj51BV1IUiQs1tezlRqsxOpp1ZDIri0P/ulGWV1VmGRxmEU1wMycgIzpcWNyNR5jWyWvgppvZb/UxrSzdRTVt8eoo73Q5pTMSEDquQNHMrOFAW4vGAfbWTNJTl1RWzNWKDxpwfK59vYqodnqwuJo/JzMMsxKjre0ZGnK97VWk3wWkwbtyE5QwLa6CLEE6c7gQ+uuLd13OtNR63xxfa/QhY3AcO4Mi5hbsZZVbX96MD7a601yHFp0yFXDh0vwafFX+mb+iOgOeY/9bJ++33mgPWA2hJCSYnKE6Ei1ARaAKAk4HHvCS0ZsSLE5VOlwbag9woDRI5YlibkkknvJ50B5oAoAoCT4/Jw+Fm7Gulh1IbU2udQOfdQEagCgJUO0JEjaNSAjXuMqk62B1IuOQ69/eaAi0AUAUBumxTMqIxuqXyCw0vqft1oDTQBQHuWUsbsbmyj1KAqj1AAeqgPFAFAM+8p/Qdl/QYj+7noCkg2pKmXK7DJ5HUL2g2gP+YA+qu23sdcm0k+xMG9OMylPGJcptcZtNDmH261FxTlGbW8bp+l8nMf/ABtuGzZUsxJJPM6muhu9yXhtrTIFCyGyZsgNmC5/KKgghSe8a1FRSbkluwSMNvHio2LJO6km5ym2ty3LkNSTXJQjJSi1s+fc7OTmoqTvpuva+aK7ETs7M7kszEsxPMljck+cmpRioqlwcNddB6RyCCCQQbgg2II5EdxoCbLtmZrlpCSWLMxtmLEoxJa1zqidf2RR78nYycWpLlHvF7exEqCOSZ2QDKFLXAANwPbUMeOOO+hVfPuTlmnK7fPJXXqZWT49tTKGAfyjckhSxNgL5iLjQDkfvrlKqJZJyyNym7bPeJ3gxMi5HmkZSCCC2lm1PtNSi+mPSuCvHFY76Nr5K2uEj1DKUYMpIYagg2IrsZOLtHGk1TJse2p1XKsjAWIsLDQnMb6a66+kk9ahKKl+rc6tpKS5W69jVjNpSyhRK7PkFlzG9gdbCpdkvQ41cpTfL3b9WaIpmW+UkZgVNjzB5g+apKTXB0mYfbU6G6SupsBobaBQg/8AqAPVUVtLqXJ2TcsflS/Td12v1IuKxLyNmdizG1yTc6aCutt7s7KTk7ZprhE6X4NPir/TN/RHQHPMf+tk/fb7zQEegCgCgCgCgCgCgCgCgCgCgCgCgCgCgCgCgCgCgCgCgGfeb4jsv6Cf+7noBZAoDLIRoRY9x50Bi1AFqAKAxQBQBQBQBQBQBQBQBQBQBQBQBQBQBQBQHS/Bp8Vf6Zv6I6A55j/1sn77feaAj0AUAUAUAUAUAUAUAUAUAUAUAUAUAUAUAUAUAUAUAUA3bYg4mF2On+KKZdOeuMnFDsYuTpD7gNzsLhsZGUDkSRSDKTezKYzmBtppmB9ItW1YlGWx5mDxLNjTmkn/APf9FbtnYWFkxGKZ4zdSo8o/JRm669b1Gflxfzfk+h8Oi9Zgeacbe912ogzbtxHZ6sIbM0UbB8hzZmy2N/OTy89U+Zia6U1f2uyU44lp7Stuq9WydsfcTBx4yBZS80ciy9liLZ1UMtytjYjObeYa9/keJ5dRi0znj2do8nTZJSk/MjS+5YYbwWYXF7SxESSNDDFFC+RNWzSZwQC17DsX6+UK74Xny5tMpZedy+dXsKEG5kcc+IilLOYZ3hU+SGy2s3p1Bte1aM+WWOUUlyerotBiz4cknJ3H0r0vcShAxtZWN+VgdfR31otI8tY5y4TAwNyytztyPPu9PKlo44SXKN2J2bNGQrxSIWF1DIykjvAI1qMckJfpaf0ZE3bD2PJip44EsrSEhS1wNASenmNQz5o4cbyS4QJ+8u6U2Dm4JHEPDEl41YjKxYXOmmqmo6PUx1WPrgn6E1jlxRvh2FAcCZi0gmALfsmPQnS3PkO/mfVW9Yfk6jT8Mnh8xPcWKoMYUAUAUAUAUAUAUAUB0vwafFX+mb+iOgOeY8fCyfvt95oDRagC1AFqAzloAZCLX66jzigBltz/AOX1FAYtQBagC1AZC+cUAFfOKAxagC1AFqAzl60AFOXn5efpp6wfZQAV/wBqAxagC1AFqALUA5Y3FCKDY0hFwkcrEXtcLjJzbkab9uSUXT/f8jbjfCVheLE0auy5XD5gFZSxQi3PN5Jvr3V3SZ9Rb+Jr26V/lnnz0GPoqDafvuL0++UUkkzsCAzXQaE2yqtm6X0qjWwlnyKUeEfS+C67DodO8U02/Vd/yXu0PCVh32cmHyuZwkQbsgRhomVr3vfXLpYaX81eNp/CMuLXfEdS6bbXN7/79TBHMkkq4r8EfC+EHDRzRsEcoFbOdMwJAtlF7HqDcivQ1mHUarA8c3G7TVXW37mjV6rHliowTXrZa7r+EzDR4+fEPDLw3iSNWUZmGQlu2o0FyW1ufJXz1ZodM9Ph6JO3+DDsVeN34hklxEnAlTiSM0Yy6m6gWbSwbQ8r/ZWpvL1Jxkkl2av82enptbix4nCSd+3crId5IVWIcJzYDXIbAhRe3Vua92hHfWOekuLoyeH6/Vx1jyanI3Cmko9vTbj78nhN7IUANmzCQPYixsCp5m9rgdxtpUHo5Pa+1Hq5/FsM8eWMYv5vp6Vb/b3LfaHhHhkljkRXTLG63IVjd2Q2HPTsDWs+m8L8vHKE3dtPuuL/AMnzGpjnkl5Mkn3v/RUS704YCMjiM6ySSC+VQhd2ZmW2pJzXt09lehDBSkmkrpetpKt7/Ytm8k9H5DrqfMt7vtVbJevqMWyN/tmsJPG1nL2UJIgBdlXMchudNXNr6ecVZpsawJqKSt3XbhL+w0E8+nx9M5W/3+nuJ2I25hzhnjXOGIZVBAKgEnLcg9Fy9Od/Sd3nry+k9B6tPH0UKYj/AMw+38KymIzwv8y/b+FACw35MD6L/hQHvxNtfNqey2nTXTTWgM+Iv3Hu8l+Y5jyedAZ8RewNjY3AOV7Ei1wOz5x7aA1tBbQkA9xuP9KAxwv8y/b+FAYMf+Zft/CgOj+DT4q/0zf0R0BjE+DLM7HxnmxP6nvP0lAavev+dfwPzKAPev8AnX8D8ygD3r/nX8D8ygLfCbqYmNAiY0KqiwHiqGwuSeb+c0Bu/wCnsXmzePC+mnikeXs8tM1tKA9HYOM64/u/9KmtrEA2bUaD1actKAoPev8AnX8D8ygD3r/nX8D8ygD3r/nX8D8ygD3r/nX8D8ygD3r/AJ1/A/MoA96/51/A/MoA96/51/A/MoCdsrcWXDsWhxmUkAH9HVrgG9rFz1oCwXd/GDXx/U9fFU6f92n/ADuoDyN28UHzjHC9lFvFI8tkzFRbNbTM3toD0NgYywHj+gIPxVB5JJA0blry7tOVAUb+DG5JOK1JufgLc/8A5KA8+9f86/gfmUAe9f8AOv4H5lAHvX/Ov4H5lANsngn8ZweCXxvJwI5UvwM2bNPK9/1gt5Vra8qAh+8V8/8A5X86gD3ivn/8r+dQB7xPz/8AlfzqAPeJ+f8A8r+dQE7ZvghmguIto5cxBP6Gpva46ynvNAS5PBpi2IJ2qbjNY+JoPL0blJregNnvdY3/AN2I0A0waDQaaWk00oCoxfgTeVi77QzMQAT4qNcoCi9pedgNetAafeK+f/yv51AHvE/P/wCV/OoA94n5/wDyv51AHvE/P/5X86gD3ifn38r+dQB7xPz7+V/OoDdg/Ao8Th49oZWW9j4qNLgg85e4mgLb3t8Z/wC6cjcfoUel+74T7KA1yeDLFta+1D2QQP0NBoSCeUmuoHPuoDY3g5xpBHuqbEEaYNBobXAtJp5I5d1AVOM8CbyuZJNoZnbyj4qBfp0loDT7xPz7+V/OoA94n59/K/nUAz7r+DHxWJo/Gs93LX4GXmFFrcQ91Af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AutoShape 6" descr="data:image/jpeg;base64,/9j/4AAQSkZJRgABAQAAAQABAAD/2wCEAAkGBxQTEhUUExQWFhUWFxgYFRgXFBgYGBoZFxoXGBkbGBwgHCggGBolHRwXITEhJSksLi4uGB8zODMsOCgtLiwBCgoKDg0OGxAQGywkICY4LDQ0LCwwLC4sLCwsLDQsLCwsNCwsLCwsNCwsLCwsLCwsLCwsLCwsLCwsLCwsLCwsLP/AABEIAI0BZAMBEQACEQEDEQH/xAAcAAACAgMBAQAAAAAAAAAAAAAABgQFAQMHAgj/xABKEAACAQIDBQIHDAgFAwUAAAABAgMAEQQSIQUGEzFBIlEHFDJhcYGRFRcjNFNkc5OhsdHjJDNCcqOksrRSYsHh8BaCkkRVg6LC/8QAGwEBAAMBAQEBAAAAAAAAAAAAAAIDBAEFBgf/xAAzEQACAgEDAgQFAwQCAwEAAAAAAQIRAwQhMRJBBRNRYRQicYGhMpHwscHR8SNCFSThBv/aAAwDAQACEQMRAD8A5XhcTNLjFhM8oWScRm0jXAZ8umvnoBqx+6M4s0eNfhNJJlkeR7GMNhoo9EzNxOLM0bC1gYz6wNEW5uOJCtjVVyUGUyzmzSNJHGCQhHaeNxcGwAuedAZ2bunincXxhMeaE3WWRTJFLwGZosw8pVmQkEaXF+YuBqXYE8kEskWImvHjJMPZpHa4vCkVlUFi5eTU8uXUgEDOI3TxiFQccnwjpHCeNKRI0i5lAIBA6i5PMeegPcG6GMzRrJjchcx5hxJmZVeWLDueWUsksqoUzA3B6a0Boh3Yxj9pMaDGWkRHMkwBaPjllIykghIS9rcnTqaA07S3fxcMDTtjVKAK0Q8YdWlRkhkzIrWNws0Zymx8ruFwN67vzsmcY4xqIlkfiSTEn4HDTSsoRDZVGIQAXJNjbzAbsLupi1N5sS9g08bKkzhw8UeLaNhmFjGzYaQZvN33sBE2zsTEYaOcvjM8kOQsIp2YL8I0UiOOauHyEd4DeoBV91Z/lpfrG/GgD3Vn+Wl+sb8aAPdWf5aX6xvxoA91Z/lpfrG/GgD3Vn+Wl+sb8aAPdWf5aX6xvxoA91Z/lpfrG/GgD3Vn+Wl+sb8aAPdWf5aX6xvxoA91Z/lpfrG/GgHDFzSyw7Gj40q8ZZEdlds3axsy356kDvoCbPufiCgaPHiwknV5HxJEaiN4Y4wW6OTJr0FvUQKvDbExM2LGGixTi8GGlLySvlDYiLDsFLDQAyTBQeunMnUDOA2HipsIsyTzZ/GWgccR2F7wLGFVQWuWka7HTQDmQGA2zbrYxSo8eX4RwkFppSJWaJJlykAgXDBdSO15jegN+F3OxhljjfHBC7IGAeZiqmaPDOeQUskzhMmYEkHprQELC7v4uRFlXGjhMGKSF57NwxiGcAZc11WBmItyeP8AxUBja27+MggadsYuWytGOO6vKjCNgyK1jykTsmx0bTQXAV/dWf5aX6xvxoA91Z/lpfrG/GgD3Vn+Wl+sb8aAPdWf5aX6xvxoA91Z/lpfrG/GgD3Vn+Wl+sb8aAPdWf5aX6xvxoA91Z/lpfrG/GgD3Vn+Wl+sb8aAPdWf5aX6xvxoA91Z/lpfrG/GgD3Vn+Wl+sb8aAPdWf5aX6xvxoA91Z/lpfrG/GgOjeDnGSNhnLSOx4ralyf2I/PQHN8XIVmdlJDCQkEGxBDEgg9DQFhhpcevCKNilzkiEqZRmMpBYRkcyxAJtzsO6q/Nhvutud+PqKNePfGYZ+HK08TqEsrO6kBblLa8gWYi3K5tTHlhlj1Qdr2OtNcmmHbeJVcq4iZV7OglcDsgBdAegVQO7KO6rDhcwbG2knCI40YncBG4pALS5blrNdS1lJJFzlHdU/LltsUfFYt6fBs3iTG4HERHEymcgiSMySPLGWXQEhjzH+tJwcHuMGeOVWihk21iGzAzy2aQysOIwUyE5i9gbZr6381QLybBvVik4ZV9YzM4bmzSTqVkkdibtJlIAY8go89wI2NxmLyNxZMRkmIZs7SZZCLWY3NnOi6m/IV1prkk4SSto0y7XnYBTK9gnDADEDJZVsQOYyqg16Io6CuET0+28SRlOImK3ZrGVyLvnzm1+bZ5LnrnbvNAYxO2MRKpSSaSRTkuHct+rzZRc3IAztpy1oCGqk8hegPNAFAZtQBQGKAKAKAKAKAad4ZCuC2UykhhDOQQbEEYucgg9DQFNDtPEx2KzTpfNYrI63zlS9rHXMQpPfYX5VywbE3hxahQMViAEXKgE8gCr2eyva7K9ldBp2R3V0EfD7Unj8iaVNSezIy6sVLHQ8yUQnvyL3CgJOH3hxAlSVpGlaNs6CZmkUOBYNZjqRYf+IoDT7s4ixHHlsX4hAkYDiXzZ7XtnvrfnegJkW9WJUxlXsYxPZv2i+IBWWRmvmMpBAzX0yrblQEGba07q6tNKyyNmkVpHIdtO0wJszaLqe4d1AQ7UBigCgCgM2oAtQGKAKAKAKAKAKAKAKA6X4NPir/TN/RHQCBOoM7A8jIQfRm1oD6b2qeGcHEkQKGdU+jVI5GUju8kD1+evzzA+vzpylv0v720bpbUjk3h3JOJw5KZfgSBcgk2c93p7zzr6X/8+orTySd7/wBkZ8/6jmQr3ik+gJsO74XDAmzK+FY/9rpcey9bvmcFvTPn04xyS2tbiP4aPLw2t+zJ6ea6/wDO6qtR2NvhvEvt/c5uKzHpnRkw4OyQMguUB5Dnm8r09a1V8h6tf+tx2MeEgfo0XdxB/Q1v9a5m4Oa79C+pzmsx5YUBYbvwCTEwoQCGkQEHkRmFwfVVeV1Bv2ZXldQbOwSbMUYuGVFVbRyq1lAv5GX2Xb7a8ZZG8Uot+h5nW+lxObeEZAMc9gBdUOgtfsjWvT0bvEjfpX/xiyo1rUaB/wAfu/CHgUR27dmt1ARmIPf5I9przY6ibU3f8s+pz6HEvIqCVtJ877X/AGF/fTBxxTKIlyqyA8gNbsDpfTkK1aabljTfJ4/imJY9S4pJcbL6C/Wg84KAKAKAKAaN5B+g7L+gn/u56A75iLZsCDDykGU8hH+jT9AdOWWx01HUCvz6DaWd9fb9/nRuf/X+djEOFibGTFoNTBASzRgjRpxYc+0B09FdnkyLSwSn/wBpd/Zfg5S6+D5x3rjRcbiljGVBPKFGmgDsAPMK+50rk8EHLml/Qxy5Zjde3jcAZM4MqAra97m3LrWvF+tFGobWKTTrYbvDDgUjmgdEC50YHKAAchFuXWx+6rNQkmjJ4fJuMkzntZz0SZsjDCSeONiQHdVNudialFW0izDBTmosZd/djwwLEYkyliwOpNwoHeeetW5YpLY1azFCCTihOqgwhQGRQHRP+h4zgo2UNx2WNjdtO2VzC3LkTb0CvP8AjGsri+NzD8TJTd8EPf7duDDRI8KsCz5TdiRbKT166ffXdJqJ5ZNSJ6fNKcqkI4reaxmwe7IbC8Ys2cqzKotawva+nW3f1rJPUuOXorbY9rTeFxzaSWa31K64rb8md4d344YA6FrggG55gg6nTTW3tpgzyyTaZPxPw3FpcMZwu26d16CvWs8IKAKAKAKA6X4NPir/AEzf0R0AhztGJJM6uTna2VwvU87qaAfovCdPLEseQfABZGcyWeQRkDKSE0JvqRa4vqK8mHgumjklkV73t2V+m39Sx5ZNULW9e9Qx8olnRwVXKqpIoUC5OgKHUk6n0d1bNJo8elh0Y+OdyMpOW7F+Bo7nOrkfs5XAI587qb9O6tREd8JvtPPw4luvCAcG668JSe2RE3QdwHoqzzZUkZPgsVt+pRbw7yDGOrzLJdVyqFdQLXuTbJzNcnNze5bhwRxKolLG0WY3V8v7IDqCPSclj7BUC4acDvAZkTBopAYCMEuL285EZt3Xt+NWea6o0PUzcOjsQNrbwidFjlWQhD0dLkgWuTw9evtrkpuSpkcmonkVSKCYrc5AQvQMQT6yAPuqBSeKAnYDFRxlHyycRGDAq6gXBuNCh83U1xpNUzkkmqY4LvfK/wClZDlh7JXiKAeJpyyEnkNb6aVmWjxqLj6lHwsKoW9tbXjxMjSyJJmIsLSKFFhYADh8qvx44449MS2EFBUiuwzxAdtXJvoVdVFvQUOvrqZMbIt4OMC4jy8AcQ3lF2HkED4Mj9rlceY9KzLSwV87nrS8Z1Eum6+Xfjnat/37FLtfa8WIcO8TrYBQFkW1gSeqEk6mrcWNY49KMOp1OTU5PMyclK1r6cunWrDOYoAoAoAoBq3gt4lsq5IHAnuQLkfpc/IXF/bQDzB4SpcUU4EJLYYNPLdVsyJG0bmxlWw+EvYEm4HOvnn4Np8PV1zdT2/Ka/oX+bJ8Lgmz+ESeEHFSYc+LyFI1sYzZ8hk0IlJN1YHybaVW/BdNKtOpvqVvjs/x+R5sv1Ucg2xi0mxDy3a0sjyP2AuUuxYhRnNwL9SK+ixY1jhGC7JL9ilu3ZP3aw4OIRoDI8kZ4gUxRgWTtG95h0q7G2pWijP09DUnSewwb8YlsbHHiGV0hiCrdRG/alCvqOKCNMulvWalkk5rqoqwYoYJdF22I8qxArlZyL9q6KpA08ntm5587dKqNZYbIgQzJwXlMgYFRwkGq9rrMO7vqUU29izF1da6eRh3pxPjMKSMHSJFDkhY2vxCVXTigjVSLWNqslJzV0X5sss0LqkhNxCxi2RnY9cyBfZZ2vVJkNFAbsMqG+dmXuyqG9oLCgOlbO3kkmgjSGN2OeOLPkTVhZgMvFFrqNTyGtYPhMfm883sYnp4ddX9it3228s0ccUiSRBgsynKjkqQwXlIMvXQ61PS4IwblF32J4MUU2077CSix5jdny/skIC3Tmuew69a2GobNkbTBg4SFzYiMSMiALxGIW4MveedZJ4IPIm3z2+h7mm8SzQ0koQgqj/29L427njeXHZo1jlzpcm5EaHMUOU6cW6i/fXcGGEJtxZDxHXZ8+CCyQST3Tvnt9vuKU4W/YLEd7KFPsBP31qPGNdAFAFAFAdL8GnxV/pm/ojoDnmP/Wyfvt95oCPQBQBQBQBQBQBQBQBQBQBQBQBQBQBQBQBQBQBQBQBQDPvN8R2X9BP/AHc9ALINAemlJFiSR3X00Fvu0oDxQGQaA2SYhm8pmPIasToBYewUBqoDINAe3mY2BYkAAC5PIch6OelAa6AKAKA9pIRyNrG4t3jkfTQGGcnmaA80B6RyDcGxGoI7xyNADOTzN6CzzQBQBQBQBQHS/Bp8Vf6Zv6I6A55j/wBbJ++33mgI9AFAFAFAFAFAFAFAFAFAFAFAFAFAFAFAFAFAFAFAFAM+83xHZf0E/wDdz0AsUAUAUAUAUAUAUAUAUAUAUAUAUAUAUAUAUAUAUAUAUB0vwafFX+mb+iOgOeY/9bJ++33mgOujwZYUeKmz3uvHBY9scNmPnU5gBp0Jr5z/AMtlfmcbcfvX32Ak+E7YcOExSJAhRGiVrFi3azODYkk8gK9LwzUTz4XLI7d/4AoV6IGvB7uRvGhu5LFDcdzlRlA9fOqpZKNXw66VK+a/JXbx7NSHIUuA17g68rdfX9lShKyOoxKDVFMKmZxtg3PD4OPErISzst0VOjOIyB1zDn3ffWGWtrO8TXC5v2s9FaFPTrKnv/8AaNnhA3ehwohMIYZrq1ySDltrfoxvyqGg1c8/V1VsNfpIadR6b3sTa9E84tMBsOWWJ5Vy5UDE3NicozNb1VGU1HkonqMccixt7vgvN4d2IYcIJkaUuCitmylCWBvawBXvF78j6aohkyeb0yqt/W/5+xTp9Z5s3Dparvdr6CfWk2jRurue2NjeQSqmVsoBUtc2B11FhqNdapyZlB1RxsmbS3NSHZ/jLO4lspKkDL2mAy2tcEX536VGOa8nTRFyppCXWgmXO72xxiC92Khbch1N/wAKvw4lO7NOmwLLdvg3ru2TE8nEHZL2BW1whI1N9L2qXw/yt2T+DfQ5X6/goDWYxl9udu947MULFFVSzEAE8wAB7fsqMpUijPm8uNl9h/B0Sk7NLYozrGMg7QX9pu1pfzf7VWsyZT8ZulQhmrjaM283xHZf0E/93PQFZuzsrxrExQFsokaxa17AAk289hpVOozeTilkq6BYb+bupgcQIUdnBjV7sADqWFtOfKqNDqnqcXW1W9AW62gYIt3SGjzsCrGxAvcHKWty5ac6r6+TStM7V9zZJu0OIVDlVyBgWXMSbkEaWGlvtFc8w69N8/SmVG18DwZCgbNoDe1uYvVidozzj0yaLDdXdtsYzhXVAgGYkEntXtYeo9ay6rVx06TauzTpNJLUNpOqLODcR3heQSrmRpVKZTY8IldG7yQenUVCXiGKM1B3vW/14Ll4bNwck1tf4FA1uPON+AwTzOEjF2N/s1N+4VxtLdnJSjFXJ0vctY91JyH8gZCQwLdQM33EH11F5IoyS12FTjBO2+K/YozUzYS8NsyaSN5EjZkjtnYDQX+/1cqi5JOmcbouI9y8QfFz8HbEeQc2i9gydrTqoJ0vyqDzRV+xzqKvbmyJMLKYpbZgAQVNwQeRHXv591ThNSVo6nZFweHaR1RebGwvVkYuTpE4Qc5KKLaLdmUsy3QFQp5kg5r26eY1ctPK6NK0c23HbYp548rFTzUkH1G1UNU6Msl0tpk3YuxJsUzLAmYqLtqB6OZ5motpclWTLHH+oto9ycQcOk4y9twuQk5hmfhgnS1r8+6udSuir4qHU4kPebduTBMiyMjZwSpQnobG9wPNSMrJ4cyyp0OHg0+Kv9M39EdSLjnuOtxZP326ec0B0fC+EfEzIvDw6Xw68WZs5s6qCpstuze9+bcq8deDYk5fM9/x/kCdvhvK2PmErqECqEVR2rC5NydLkk9w6Vu0mkjpodEXfcFFYa8/Np09vorUBk2ft1yqxxgK6i5YsQCsXwhFhqPI7+nSq5YlJ7mj4h9KikVm19qcfLcZQt7Aa87X+6pRjRDLleTkgdnXU+bQfbrUiocdi70TPCmChjUPbKkma1gCXJI5XsDrf1VhloISzea2/p9qNy181g8lJfUg7171nGKkbRCPIxJs2a7WtpoMo599d0uijp22ndjVa16iKi1VC2AL9eXd19tbTCNO7O83BQQLAsjs1o2Z8q5n0GZQO1qf8Q00qjLhc3tKjLLR45ZvOld7fTY1bd3ikaN8NIgVgQkhve7Rtrp07QqaxpS6iOHQ48M+uF39f533Fuw8/n066+f0VYbBp3R3tbCI0SxCTO9wWfJYkBdeemg6jrVOTCpu2Rad8krebeWfxfxWaNVZwGLqea5ibZehuLc+lI4Ep9Rxwtp+gli1xzt10/3q4mWmxdsHD5rDMGtodLEdedW4srx2X4M7xXSuy32ltmaNOFOgZnRrMGB7JLLqASNLEDXkBU1qH0tNFvxknFxa/jFRref2VnMZebqbxnBSM6rnDLZlJy8tQb6/dUZRspzYVlVXQyYzfadIpS8SfDk5CJPIDRR9B5XZKm9xqdelRWJJlPwcbW/H5Ofm3n9n+9WGwZt4gPEdlXNhwJ7kC/8A6uegM7lq0U6YqKN5lhdVYBVUXmvGouW0JJ0052rLq4Qyw8lypy4+24Ljf0z439JfDvDDAoVj2HtmcrcnMObaWArPoseLS/8AD13Jt9q4X3/qcjJSuu3Ihuq3FmJHU5bW9AvrXpHRoTbYcAopOSxYkC2oK/4uzz51X0I2fEya2jwWXimIzSYngScFEZW1jNlic5iSH7VmzDQVXkccaipunJ7e7Ko6vqytpccoUttYxZpc4LAGwsVFwoAA69o8z0q6MaVFU5dUmy+3J2x4tx8kbTDKHewClFjvre507XKsWu00MyipS6fT3v8A0bdDqZYepxjfr7V/sbZtrYmOGUyYNwt5BmDIQCQXIazXNgb3HPzVmXh8JZlGM/mik2q7Lua4eIzlCSUPXucnmVR5LE+lbf6mvYPFLvdfEiKVmjDSkowIyhSALEm+Y91QnFNbmPXYo5cXTKXSrW42YSfESM6JhWZpBmUApyMYsW7Vm7IB6d1Z808WJXOVf7KF4DOUY5FJ9Mdrrvz67c+5zmVUtozE9xSw9uatZ6Y47r7xvHhpcPDGWYI8mdVAKCwzMwLENl6eqqMmKLkpNnKGPD7fnYQhMGTk7QAeMgqEydntdjyx36aVW8MU6cuf6kJyjDeToSt/NomfEkujRPGojMZsbWLE3YG37XdWiGLy10koSUla4K7YpCyoyZmcXOXIO45tc3dfWr8TakmlZfgclNOKtjbhcXKzZlgZg6KRYpewUMSe3ys4PIffa16xR3kjS/EFF9TXNfzgT9rYbJI4fMr3uVyDTN2gLhjpY1RO+p2ZcqkpvqVMv/B9ts4eRkSNpnmyjILA3TMRYk26mqpxsxanEpq26oZYd655ERI4CXZr6MmvwjPYLnuuiSKb93qqElGPzN7FL0uOMXKT9N/59hZ3925400YdGiMasVU2YnPbUkEW8kVLHVWnZsjop6VuM+XRd+DU/or/AEzf0R1YTOe4/wDWyfvt95oDSkhF7Ei4sbG1x3HvFAeaAKAyDbl/y+hoDFAFAeo5CpBUkEciDYj0GgPNAFAZViDcaEciKAGYkkk3J1JPMmgMUBkUB6klZtWJJtbUk6DkPRQHigCgPTuTzJPpN6A80AUBsaZiApYlRyBJsOmg6ch7KA10Az7zfEdl/QT/AN3PQC5FOy+SxXUHQkarqD6QeVcpcg2SYyQggu5B5gsSDrfUX111p0q7oVRoNdBlXI5Ej0UBu8cksRnexvcZjY3NzcX1ua40nycSrc0V06ZRyL2JFxY2PTupR26N8uPka+aRzfnd2N9La660SSdoJtcEc0OArW5UFWSBjpL34j3sBfO17AWA58raVxxT5R3qdVZHNdOGUcjkSLixseh6eigN/j0lgOI9hoBnawva9tdOQ9gpRxpPk0SOSbkkk8yTc0CVcGFa3Kh03DGPyzvYaDtHut91hR7nGr5NckhJuSSe8m5o3Z1tvkwjkG4JBHIg2NA1ZuTGyBQodwoNwocgA66gX0Op9ppVnGk+TS7k8yT6TehJyb3Z0nwafFX+mb+iOhw57jFvM4AuS7WA5k5jQDztXwVYqGTCIRm8ZZksMoYMoLn9rLYoCRc9De1SaV7FkMadXJL33pX+X+wv79brPs7E8F72KK6k21BuOmlwQRSVdiHS0t/wLwqJwZ23RYQJJnHEfIwS2gSS1rn/ABWKmtS0k3HqKseaM5dKXerIm82whhuGysWV8w1tcMgW/Lp2haq82F4qvuT8yEpdML2rn+xRiqSReYDdp5cOZgw56LbmAQCb36a6eapKNnpYfDcmXB5yf29uLPW9G74w2QqxYNcG9rgi3d0pJUT8S8OWlUXF2n6lBUTygoAoAoBq3R3Jlx8cjxuiBDlGa/aa17achy189edrfEseklGM03fp2RfiwSyRbXY3Y/cSWPZ640uLkKzRZSCqMbKb9TqCRYc/NXIeJ45ap6avv7rk75D8rzBPr0jOWGxNjy4qThQqC1idTYADvPToPXXUrLMWKWSXTEuJtyMQmEfEvZShIMdjmsrZWN+Wh1841vSi56Saxub7dhXrhlJezNnvO4RLXsTqbAAdTU8cHN0jsVbos/8ApaYJIxyjh30vctYBjbuFiOdW/Dy39iflsoazlYz7zfEdl/QT/wB3PQCxQBQGRQF1FuxOyowCkSZcoza2e2UnuFiDVrwyWPzO38RDrXV0kgboTZ3TNHdQpBzHKwbN5JtoezyIFTWmm20yDzx2KCSMqxUjUGxHnGlqzrc0Si4y6XyXh3SxAdEIXtgm9yQtrXzac9RyqXSz0v8AxGoU4wdb/sq9TTLuzOqyOQLRkg687cyumorjTTorfhmdQlNpVH816Gna+xJMOsZe3bB0F+yRbQnv1+w1wr1Why6ZReSt/wCblXQxhQBQFtsLdzE4vN4vEXyWzHMqgXvYXYjU2NZ9Rq8OnrzZVZZjxSybRRaR7g4sxRSkRqsrKoDPYgubJmFtLmwtzuwvbW2d+J6fzJY7dxt8enNFnw2TpUvUgb0bszYF1SYoS4LKUYkWBt1AI9lW6TWY9VFyx3t6kMuGWJ1IgbJ2ZJiJViiGZ2vYEgDQEm5Og0FayOPHLJLpjyTjuri8pbgNYScIm6+XmyWAvcjNpfl567RP4fLV17ffgh7Y2TLhpOFMuVrA8wQQeRBGhHMeo1wjkxyxy6ZEbDwM7BUUsx5AC5rsYuTpEErJcexpiivkOVmCgkgak5dRzGulWLDOro70Pk17S2dJAQJFyki41BBHpFRnBwdMSi1yP/g0+Kv9M39EdQIiDiJFWVyQ1xIxBVwtrMf8p1oDpGF8JePxksDAxI2GbMoJIEhZWQ8SyEsMtxpa2a/S4HWJu929j7Rn42IU5goVVR7IoHcCp5nU60OFFGya3Vj3WYCw159k36eygGXZ215cQqYdcq5ChDs6qxs6KoLZLWFwfQp5nQz8ydp9T+nbY5BKKaXcrNs7XMxAkU9i4AV1ABNrnyNb2HsqWXNLI7kRhjUeCtDpc9lrdAHFx6Tl19gqomMWxNsOyeKpZQVezO+oFmcgEIdedtOtdUmjfDxHNDB5Cqt/ruRd5dpNJKUmBJiLL2HGUkGxI7Gt7f7CjdlOo1eXUV1vjgo5CL9kEDuJufbYVwzHmgCgPUZF9QSO4Gx9tjQDZunvrJg1MUKrlkfNeQ3ysQFv2VBtYDoeVYNX4dh1UlLJdr0Zfi1EsaaXcsN5978SIBhJsjK8aEvG3aK9ATlAB01stcx+GafHn8+N39djnny8vy+wjMyXFla3UFgSfQcot7K9ApLndzeU4J2eFL5hZg7AggG45KCPbXU6LsOeWJ3EvNtb1TxxPA7RuJ87HIxJVXY3AJjAAOthqQO7Slk3q8ri4vuJUrL+yGHpYH/8iuGYn7K2oIHzojE2IILixB6HsX6D2VOE3B2jsZNO0Mu09tSph1duGyS5guWQ5lDKCRYoLAX631JqSzSTk/X/ABX9CfmMS5GS3ZVge8uD9mUVUVjJvFbxLZWa5HAnvY2PxufloaAiYPYySRCUEBWl4IVp1EmbIXuUEZOSwtm79KAly7rZUZiVGW9x4wA2ih/JMQI0I521qccbasY/nm4LlK/YXZDHmGUPbrdgT6jl0qAGnZu2i0UcaALlkjRWaQBtT2QQF1XoSBewrTHLk8vlUq/yQcYN8b+u5cRTTlyPgVORTZpwB5HEBByatZrc7XHrMlrpudJLj7HJ6aMMPnN7XXvv7enuIeOxSvJxLPdmLPdl1ub9my6de/pWVu3ZYmxni3rd7yWAEa6qXUZsxA0GW5N9dLV3qZ7cfFtTNvJ8vyrj1v77llO86l4WaO7knNxgAAzMllJjGgKHmOo9XFJ9Sj6jDr9Vlxzpx++z39PoLO8e3TOAhWxRjqCCCeRPKuyfYx6zX5dSlGdbehQVEwBQBQDxuLvK+Fjn4KxmyLJJxZACSvZ+DsAWOvk/8Pm+IaPDqHDzOr029/X0+powZZY7ca+40ybYxhSOI+KjIyMrma2bI5AvdLeUuugNu41WvCdMst/NcrXO2/P0IZfEJwik/wAL0FLwj4mSSWN8QYy7RDhiCYOirc+UMtw179e6tGhwYsEZY8Sezd33ft6r0OZM0stTfoQNy9oGCUyRheIsUhbiSKqFRqQul82gsL62Nb0T085Qlca4fI6YDebESWULhu2eIM8jIOcbjmlv21H/AGnu1hkzLGraf23LH4lONJpbsWfCBineRTiMhZQ6JwJgyDKdSezc3JHXUDpXYy64Rn2f7/cjqZznUpV9in3axISUFV7dm1aRVS1r/wCG4NvPV+FtS2r7lEG09hsw88zxK44IVjmBaax0Aly24duRA79OfWk9bKCuhLP0rcqd7EZoYppeGQS6oscyswPUuuS4Gg61nesWebjTVe225dqccsc+iTTr0douvBp8Vf6Zv6I6kZznmP8A1sn77feaA1CM93M2HnPmrtHaZ5Zbc64cMUB74RsDY2JsDY2JHQeflQUYdCDYix7jpQHmgCgMigMlaA80AUBsjgZvJUmwubAnTlf0UoHigMUBkCgG7bm6SwQFw7l0ClgQApJtmsLXA161semXk+Ze/wCDJDUSeTpa2FCsZrM0B6eIi1wRflcEX9FHsdcWuUeKHAoBn3m+I7L+gn/u56AWbUBkqbX6HlQHmgM2oAoDFAFAFAZtQBQGKAzagCgMUBsw8JdlUc2IUekmwrsV1NJHG6VjA250wcJniJKs18zW7JUW1UG/aHTvrV8HPqSbRmWrhV0/59yl2ngWgkaNiCVtqpuNQD/rWfJjcJdLL4TU1aItQJhQBQBQHS/Bp8Vf6Zv6I6AQ5oFaSS8iJZ28oOb6nllQ0A77F2tEYoI1AkMJBcokxA7LjMvwXlEXOtutaFlSSRvhq4RjFVwK+8DRT4h5VnjUMRYETX0AGvwfmqmcup2Zc2RZJuSKmCBSTeVFtyLCSzc+WVCfbbnUSo6Tuvt+EYaHDhVkeF1fsCUiwkzFh8FcNc8uWmptevKzaDJPLKals1X4oujOKSW4t7742HF4kypIkdlCkMsoa63uSBFodbeqtejwSwYuiTsrm03sKsqgEgMGA6i9j6LgH2itRE8UBOwcCXVmljtcFkYS3sDqCRGRr5r86BHUxt3ZZtK2FHBEeQEROVU5tQBkAAuQM2h6W0qa8u+C2eackup3W30XscuxeGizOyTR5bsVW0xNtSFuYwCeQuagVGmHCqQCZo1P+FhLcf8AihH20A94baMIjDwgHJGVLBZcotlOUkRXy2uxJ9mhNVeXaps91eMQhkThjXSlS9b+vou31Yl4qBGZm48IuS1gs3XWw+DqxbHi5J9c3Kqsrq6QLDBRhSkgniVlIYBllJBBuL2jIOo76Aa9s7YEmGszRqZdMxExQhSMxX4K5N9PN36Vunq1LF0JU/wZY6drJ1NibNh1FrSo1zY5RJoO83Qaei5rCaiVhII0dWM8LBWBtabW3/xVKD6ZJsfQYN8sSkoijzJGY8zEukods9hbSLyBlNj1ufNVuoyxySuKIxlldrJK12FPEwKtrSI9/wDCHFvTmUfZVBI0UA07wpfBbKBIUGCfU3sP0ufnYE+wUBJ3RijiLGQLLnAyWhlbk2Um5i0F2UXHWwqyDUd2jTgnHG+qau+Cw3ggbEYaNEiZRGVJbgYjINClhaHkTy5cq7kyxdR7vhf49SWXURzRUILdCNNhgrBeIh6EgSAL01BQH2A1UZBo3MwcUUwkmVcRGyOEUQyuCwtcgNFZrC49YrLqYTyx6Mcqe382Orbkt9uxxYjCrhsNAyukpYlYJTa7OLdiEludraC481V4MMsc55Mk72X0Xu99uCU7SjapPj3+nqIGOwnDOUurMCQyhZFKldCGDotje+nmrammrRAjV0EjB4YObZ1U6ABg5zE92VW/4aAfdjw4WDDLxIC+JjmBdmhlyWDqCpvFcEqwWxWxYirFKMVui2E20oKKf23KrfTACXEPiI1EEDhSmaCdBYALm0iy6m/I1X1xyNuG9fgjKE1dp7CxHh1LEGVAByYiSzeiyE+0ChAb9lQIuGMTKrkSAs3CluCpDWB4WYHL06j7I2999j0FPTQhFZYS64u+yTv17vb/AGR96tnmVxLYxjLZi8OIF8pNzfhW0uBfzUxpuN8r1K9ZqcWqy+ZhXZWttn9v7ilKgBIBDAdRex9FwD7RUjGT9goOKj51BV1IUiQs1tezlRqsxOpp1ZDIri0P/ulGWV1VmGRxmEU1wMycgIzpcWNyNR5jWyWvgppvZb/UxrSzdRTVt8eoo73Q5pTMSEDquQNHMrOFAW4vGAfbWTNJTl1RWzNWKDxpwfK59vYqodnqwuJo/JzMMsxKjre0ZGnK97VWk3wWkwbtyE5QwLa6CLEE6c7gQ+uuLd13OtNR63xxfa/QhY3AcO4Mi5hbsZZVbX96MD7a601yHFp0yFXDh0vwafFX+mb+iOgOeY/9bJ++33mgPWA2hJCSYnKE6Ei1ARaAKAk4HHvCS0ZsSLE5VOlwbag9woDRI5YlibkkknvJ50B5oAoAoCT4/Jw+Fm7Gulh1IbU2udQOfdQEagCgJUO0JEjaNSAjXuMqk62B1IuOQ69/eaAi0AUAUBumxTMqIxuqXyCw0vqft1oDTQBQHuWUsbsbmyj1KAqj1AAeqgPFAFAM+8p/Qdl/QYj+7noCkg2pKmXK7DJ5HUL2g2gP+YA+qu23sdcm0k+xMG9OMylPGJcptcZtNDmH261FxTlGbW8bp+l8nMf/ABtuGzZUsxJJPM6muhu9yXhtrTIFCyGyZsgNmC5/KKgghSe8a1FRSbkluwSMNvHio2LJO6km5ym2ty3LkNSTXJQjJSi1s+fc7OTmoqTvpuva+aK7ETs7M7kszEsxPMljck+cmpRioqlwcNddB6RyCCCQQbgg2II5EdxoCbLtmZrlpCSWLMxtmLEoxJa1zqidf2RR78nYycWpLlHvF7exEqCOSZ2QDKFLXAANwPbUMeOOO+hVfPuTlmnK7fPJXXqZWT49tTKGAfyjckhSxNgL5iLjQDkfvrlKqJZJyyNym7bPeJ3gxMi5HmkZSCCC2lm1PtNSi+mPSuCvHFY76Nr5K2uEj1DKUYMpIYagg2IrsZOLtHGk1TJse2p1XKsjAWIsLDQnMb6a66+kk9ahKKl+rc6tpKS5W69jVjNpSyhRK7PkFlzG9gdbCpdkvQ41cpTfL3b9WaIpmW+UkZgVNjzB5g+apKTXB0mYfbU6G6SupsBobaBQg/8AqAPVUVtLqXJ2TcsflS/Td12v1IuKxLyNmdizG1yTc6aCutt7s7KTk7ZprhE6X4NPir/TN/RHQHPMf+tk/fb7zQEegCgCgCgCgCgCgCgCgCgCgCgCgCgCgCgCgCgCgCgCgGfeb4jsv6Cf+7noBZAoDLIRoRY9x50Bi1AFqAKAxQBQBQBQBQBQBQBQBQBQBQBQBQBQBQBQHS/Bp8Vf6Zv6I6A55j/1sn77feaAj0AUAUAUAUAUAUAUAUAUAUAUAUAUAUAUAUAUAUAUAUA3bYg4mF2On+KKZdOeuMnFDsYuTpD7gNzsLhsZGUDkSRSDKTezKYzmBtppmB9ItW1YlGWx5mDxLNjTmkn/APf9FbtnYWFkxGKZ4zdSo8o/JRm669b1Gflxfzfk+h8Oi9Zgeacbe912ogzbtxHZ6sIbM0UbB8hzZmy2N/OTy89U+Zia6U1f2uyU44lp7Stuq9WydsfcTBx4yBZS80ciy9liLZ1UMtytjYjObeYa9/keJ5dRi0znj2do8nTZJSk/MjS+5YYbwWYXF7SxESSNDDFFC+RNWzSZwQC17DsX6+UK74Xny5tMpZedy+dXsKEG5kcc+IilLOYZ3hU+SGy2s3p1Bte1aM+WWOUUlyerotBiz4cknJ3H0r0vcShAxtZWN+VgdfR31otI8tY5y4TAwNyytztyPPu9PKlo44SXKN2J2bNGQrxSIWF1DIykjvAI1qMckJfpaf0ZE3bD2PJip44EsrSEhS1wNASenmNQz5o4cbyS4QJ+8u6U2Dm4JHEPDEl41YjKxYXOmmqmo6PUx1WPrgn6E1jlxRvh2FAcCZi0gmALfsmPQnS3PkO/mfVW9Yfk6jT8Mnh8xPcWKoMYUAUAUAUAUAUAUAUB0vwafFX+mb+iOgOeY8fCyfvt95oDRagC1AFqAzloAZCLX66jzigBltz/AOX1FAYtQBagC1AZC+cUAFfOKAxagC1AFqAzl60AFOXn5efpp6wfZQAV/wBqAxagC1AFqALUA5Y3FCKDY0hFwkcrEXtcLjJzbkab9uSUXT/f8jbjfCVheLE0auy5XD5gFZSxQi3PN5Jvr3V3SZ9Rb+Jr26V/lnnz0GPoqDafvuL0++UUkkzsCAzXQaE2yqtm6X0qjWwlnyKUeEfS+C67DodO8U02/Vd/yXu0PCVh32cmHyuZwkQbsgRhomVr3vfXLpYaX81eNp/CMuLXfEdS6bbXN7/79TBHMkkq4r8EfC+EHDRzRsEcoFbOdMwJAtlF7HqDcivQ1mHUarA8c3G7TVXW37mjV6rHliowTXrZa7r+EzDR4+fEPDLw3iSNWUZmGQlu2o0FyW1ufJXz1ZodM9Ph6JO3+DDsVeN34hklxEnAlTiSM0Yy6m6gWbSwbQ8r/ZWpvL1Jxkkl2av82enptbix4nCSd+3crId5IVWIcJzYDXIbAhRe3Vua92hHfWOekuLoyeH6/Vx1jyanI3Cmko9vTbj78nhN7IUANmzCQPYixsCp5m9rgdxtpUHo5Pa+1Hq5/FsM8eWMYv5vp6Vb/b3LfaHhHhkljkRXTLG63IVjd2Q2HPTsDWs+m8L8vHKE3dtPuuL/AMnzGpjnkl5Mkn3v/RUS704YCMjiM6ySSC+VQhd2ZmW2pJzXt09lehDBSkmkrpetpKt7/Ytm8k9H5DrqfMt7vtVbJevqMWyN/tmsJPG1nL2UJIgBdlXMchudNXNr6ecVZpsawJqKSt3XbhL+w0E8+nx9M5W/3+nuJ2I25hzhnjXOGIZVBAKgEnLcg9Fy9Od/Sd3nry+k9B6tPH0UKYj/AMw+38KymIzwv8y/b+FACw35MD6L/hQHvxNtfNqey2nTXTTWgM+Iv3Hu8l+Y5jyedAZ8RewNjY3AOV7Ei1wOz5x7aA1tBbQkA9xuP9KAxwv8y/b+FAYMf+Zft/CgOj+DT4q/0zf0R0BjE+DLM7HxnmxP6nvP0lAavev+dfwPzKAPev8AnX8D8ygD3r/nX8D8ygLfCbqYmNAiY0KqiwHiqGwuSeb+c0Bu/wCnsXmzePC+mnikeXs8tM1tKA9HYOM64/u/9KmtrEA2bUaD1actKAoPev8AnX8D8ygD3r/nX8D8ygD3r/nX8D8ygD3r/nX8D8ygD3r/AJ1/A/MoA96/51/A/MoA96/51/A/MoCdsrcWXDsWhxmUkAH9HVrgG9rFz1oCwXd/GDXx/U9fFU6f92n/ADuoDyN28UHzjHC9lFvFI8tkzFRbNbTM3toD0NgYywHj+gIPxVB5JJA0blry7tOVAUb+DG5JOK1JufgLc/8A5KA8+9f86/gfmUAe9f8AOv4H5lAHvX/Ov4H5lANsngn8ZweCXxvJwI5UvwM2bNPK9/1gt5Vra8qAh+8V8/8A5X86gD3ivn/8r+dQB7xPz/8AlfzqAPeJ+f8A8r+dQE7ZvghmguIto5cxBP6Gpva46ynvNAS5PBpi2IJ2qbjNY+JoPL0blJregNnvdY3/AN2I0A0waDQaaWk00oCoxfgTeVi77QzMQAT4qNcoCi9pedgNetAafeK+f/yv51AHvE/P/wCV/OoA94n5/wDyv51AHvE/P/5X86gD3ifn38r+dQB7xPz7+V/OoDdg/Ao8Th49oZWW9j4qNLgg85e4mgLb3t8Z/wC6cjcfoUel+74T7KA1yeDLFta+1D2QQP0NBoSCeUmuoHPuoDY3g5xpBHuqbEEaYNBobXAtJp5I5d1AVOM8CbyuZJNoZnbyj4qBfp0loDT7xPz7+V/OoA94n59/K/nUAz7r+DHxWJo/Gs93LX4GXmFFrcQ91Af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81" name="Picture 8" descr="HeLa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1422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10" descr="data:image/jpeg;base64,/9j/4AAQSkZJRgABAQAAAQABAAD/2wCEAAkGBxQTEhUUExQWFhUWFxgYFRgXFBgYGBoZFxoXGBkbGBwgHCggGBolHRwXITEhJSksLi4uGB8zODMsOCgtLiwBCgoKDg0OGxAQGywkICY4LDQ0LCwwLC4sLCwsLDQsLCwsNCwsLCwsNCwsLCwsLCwsLCwsLCwsLCwsLCwsLCwsLP/AABEIAI0BZAMBEQACEQEDEQH/xAAcAAACAgMBAQAAAAAAAAAAAAAABgQFAQMHAgj/xABKEAACAQIDBQIHDAgFAwUAAAABAgMAEQQSIQUGEzFBIlEHFDJhcYGRFRcjNFNkc5OhsdHjJDNCcqOksrRSYsHh8BaCkkRVg6LC/8QAGwEBAAMBAQEBAAAAAAAAAAAAAAIDBAEFBgf/xAAzEQACAgEDAgQFAwQCAwEAAAAAAQIRAwQhMRJBBRNRYRQicYGhMpHwscHR8SNCFSThBv/aAAwDAQACEQMRAD8A5XhcTNLjFhM8oWScRm0jXAZ8umvnoBqx+6M4s0eNfhNJJlkeR7GMNhoo9EzNxOLM0bC1gYz6wNEW5uOJCtjVVyUGUyzmzSNJHGCQhHaeNxcGwAuedAZ2bunincXxhMeaE3WWRTJFLwGZosw8pVmQkEaXF+YuBqXYE8kEskWImvHjJMPZpHa4vCkVlUFi5eTU8uXUgEDOI3TxiFQccnwjpHCeNKRI0i5lAIBA6i5PMeegPcG6GMzRrJjchcx5hxJmZVeWLDueWUsksqoUzA3B6a0Boh3Yxj9pMaDGWkRHMkwBaPjllIykghIS9rcnTqaA07S3fxcMDTtjVKAK0Q8YdWlRkhkzIrWNws0Zymx8ruFwN67vzsmcY4xqIlkfiSTEn4HDTSsoRDZVGIQAXJNjbzAbsLupi1N5sS9g08bKkzhw8UeLaNhmFjGzYaQZvN33sBE2zsTEYaOcvjM8kOQsIp2YL8I0UiOOauHyEd4DeoBV91Z/lpfrG/GgD3Vn+Wl+sb8aAPdWf5aX6xvxoA91Z/lpfrG/GgD3Vn+Wl+sb8aAPdWf5aX6xvxoA91Z/lpfrG/GgD3Vn+Wl+sb8aAPdWf5aX6xvxoA91Z/lpfrG/GgHDFzSyw7Gj40q8ZZEdlds3axsy356kDvoCbPufiCgaPHiwknV5HxJEaiN4Y4wW6OTJr0FvUQKvDbExM2LGGixTi8GGlLySvlDYiLDsFLDQAyTBQeunMnUDOA2HipsIsyTzZ/GWgccR2F7wLGFVQWuWka7HTQDmQGA2zbrYxSo8eX4RwkFppSJWaJJlykAgXDBdSO15jegN+F3OxhljjfHBC7IGAeZiqmaPDOeQUskzhMmYEkHprQELC7v4uRFlXGjhMGKSF57NwxiGcAZc11WBmItyeP8AxUBja27+MggadsYuWytGOO6vKjCNgyK1jykTsmx0bTQXAV/dWf5aX6xvxoA91Z/lpfrG/GgD3Vn+Wl+sb8aAPdWf5aX6xvxoA91Z/lpfrG/GgD3Vn+Wl+sb8aAPdWf5aX6xvxoA91Z/lpfrG/GgD3Vn+Wl+sb8aAPdWf5aX6xvxoA91Z/lpfrG/GgD3Vn+Wl+sb8aAPdWf5aX6xvxoA91Z/lpfrG/GgOjeDnGSNhnLSOx4ralyf2I/PQHN8XIVmdlJDCQkEGxBDEgg9DQFhhpcevCKNilzkiEqZRmMpBYRkcyxAJtzsO6q/Nhvutud+PqKNePfGYZ+HK08TqEsrO6kBblLa8gWYi3K5tTHlhlj1Qdr2OtNcmmHbeJVcq4iZV7OglcDsgBdAegVQO7KO6rDhcwbG2knCI40YncBG4pALS5blrNdS1lJJFzlHdU/LltsUfFYt6fBs3iTG4HERHEymcgiSMySPLGWXQEhjzH+tJwcHuMGeOVWihk21iGzAzy2aQysOIwUyE5i9gbZr6381QLybBvVik4ZV9YzM4bmzSTqVkkdibtJlIAY8go89wI2NxmLyNxZMRkmIZs7SZZCLWY3NnOi6m/IV1prkk4SSto0y7XnYBTK9gnDADEDJZVsQOYyqg16Io6CuET0+28SRlOImK3ZrGVyLvnzm1+bZ5LnrnbvNAYxO2MRKpSSaSRTkuHct+rzZRc3IAztpy1oCGqk8hegPNAFAZtQBQGKAKAKAKAKAad4ZCuC2UykhhDOQQbEEYucgg9DQFNDtPEx2KzTpfNYrI63zlS9rHXMQpPfYX5VywbE3hxahQMViAEXKgE8gCr2eyva7K9ldBp2R3V0EfD7Unj8iaVNSezIy6sVLHQ8yUQnvyL3CgJOH3hxAlSVpGlaNs6CZmkUOBYNZjqRYf+IoDT7s4ixHHlsX4hAkYDiXzZ7XtnvrfnegJkW9WJUxlXsYxPZv2i+IBWWRmvmMpBAzX0yrblQEGba07q6tNKyyNmkVpHIdtO0wJszaLqe4d1AQ7UBigCgCgM2oAtQGKAKAKAKAKAKAKAKA6X4NPir/TN/RHQCBOoM7A8jIQfRm1oD6b2qeGcHEkQKGdU+jVI5GUju8kD1+evzzA+vzpylv0v720bpbUjk3h3JOJw5KZfgSBcgk2c93p7zzr6X/8+orTySd7/wBkZ8/6jmQr3ik+gJsO74XDAmzK+FY/9rpcey9bvmcFvTPn04xyS2tbiP4aPLw2t+zJ6ea6/wDO6qtR2NvhvEvt/c5uKzHpnRkw4OyQMguUB5Dnm8r09a1V8h6tf+tx2MeEgfo0XdxB/Q1v9a5m4Oa79C+pzmsx5YUBYbvwCTEwoQCGkQEHkRmFwfVVeV1Bv2ZXldQbOwSbMUYuGVFVbRyq1lAv5GX2Xb7a8ZZG8Uot+h5nW+lxObeEZAMc9gBdUOgtfsjWvT0bvEjfpX/xiyo1rUaB/wAfu/CHgUR27dmt1ARmIPf5I9przY6ibU3f8s+pz6HEvIqCVtJ877X/AGF/fTBxxTKIlyqyA8gNbsDpfTkK1aabljTfJ4/imJY9S4pJcbL6C/Wg84KAKAKAKAaN5B+g7L+gn/u56A75iLZsCDDykGU8hH+jT9AdOWWx01HUCvz6DaWd9fb9/nRuf/X+djEOFibGTFoNTBASzRgjRpxYc+0B09FdnkyLSwSn/wBpd/Zfg5S6+D5x3rjRcbiljGVBPKFGmgDsAPMK+50rk8EHLml/Qxy5Zjde3jcAZM4MqAra97m3LrWvF+tFGobWKTTrYbvDDgUjmgdEC50YHKAAchFuXWx+6rNQkmjJ4fJuMkzntZz0SZsjDCSeONiQHdVNudialFW0izDBTmosZd/djwwLEYkyliwOpNwoHeeetW5YpLY1azFCCTihOqgwhQGRQHRP+h4zgo2UNx2WNjdtO2VzC3LkTb0CvP8AjGsri+NzD8TJTd8EPf7duDDRI8KsCz5TdiRbKT166ffXdJqJ5ZNSJ6fNKcqkI4reaxmwe7IbC8Ys2cqzKotawva+nW3f1rJPUuOXorbY9rTeFxzaSWa31K64rb8md4d344YA6FrggG55gg6nTTW3tpgzyyTaZPxPw3FpcMZwu26d16CvWs8IKAKAKAKA6X4NPir/AEzf0R0AhztGJJM6uTna2VwvU87qaAfovCdPLEseQfABZGcyWeQRkDKSE0JvqRa4vqK8mHgumjklkV73t2V+m39Sx5ZNULW9e9Qx8olnRwVXKqpIoUC5OgKHUk6n0d1bNJo8elh0Y+OdyMpOW7F+Bo7nOrkfs5XAI587qb9O6tREd8JvtPPw4luvCAcG668JSe2RE3QdwHoqzzZUkZPgsVt+pRbw7yDGOrzLJdVyqFdQLXuTbJzNcnNze5bhwRxKolLG0WY3V8v7IDqCPSclj7BUC4acDvAZkTBopAYCMEuL285EZt3Xt+NWea6o0PUzcOjsQNrbwidFjlWQhD0dLkgWuTw9evtrkpuSpkcmonkVSKCYrc5AQvQMQT6yAPuqBSeKAnYDFRxlHyycRGDAq6gXBuNCh83U1xpNUzkkmqY4LvfK/wClZDlh7JXiKAeJpyyEnkNb6aVmWjxqLj6lHwsKoW9tbXjxMjSyJJmIsLSKFFhYADh8qvx44449MS2EFBUiuwzxAdtXJvoVdVFvQUOvrqZMbIt4OMC4jy8AcQ3lF2HkED4Mj9rlceY9KzLSwV87nrS8Z1Eum6+Xfjnat/37FLtfa8WIcO8TrYBQFkW1gSeqEk6mrcWNY49KMOp1OTU5PMyclK1r6cunWrDOYoAoAoAoBq3gt4lsq5IHAnuQLkfpc/IXF/bQDzB4SpcUU4EJLYYNPLdVsyJG0bmxlWw+EvYEm4HOvnn4Np8PV1zdT2/Ka/oX+bJ8Lgmz+ESeEHFSYc+LyFI1sYzZ8hk0IlJN1YHybaVW/BdNKtOpvqVvjs/x+R5sv1Ucg2xi0mxDy3a0sjyP2AuUuxYhRnNwL9SK+ixY1jhGC7JL9ilu3ZP3aw4OIRoDI8kZ4gUxRgWTtG95h0q7G2pWijP09DUnSewwb8YlsbHHiGV0hiCrdRG/alCvqOKCNMulvWalkk5rqoqwYoYJdF22I8qxArlZyL9q6KpA08ntm5587dKqNZYbIgQzJwXlMgYFRwkGq9rrMO7vqUU29izF1da6eRh3pxPjMKSMHSJFDkhY2vxCVXTigjVSLWNqslJzV0X5sss0LqkhNxCxi2RnY9cyBfZZ2vVJkNFAbsMqG+dmXuyqG9oLCgOlbO3kkmgjSGN2OeOLPkTVhZgMvFFrqNTyGtYPhMfm883sYnp4ddX9it3228s0ccUiSRBgsynKjkqQwXlIMvXQ61PS4IwblF32J4MUU2077CSix5jdny/skIC3Tmuew69a2GobNkbTBg4SFzYiMSMiALxGIW4MveedZJ4IPIm3z2+h7mm8SzQ0koQgqj/29L427njeXHZo1jlzpcm5EaHMUOU6cW6i/fXcGGEJtxZDxHXZ8+CCyQST3Tvnt9vuKU4W/YLEd7KFPsBP31qPGNdAFAFAFAdL8GnxV/pm/ojoDnmP/Wyfvt95oCPQBQBQBQBQBQBQBQBQBQBQBQBQBQBQBQBQBQBQBQBQDPvN8R2X9BP/AHc9ALINAemlJFiSR3X00Fvu0oDxQGQaA2SYhm8pmPIasToBYewUBqoDINAe3mY2BYkAAC5PIch6OelAa6AKAKA9pIRyNrG4t3jkfTQGGcnmaA80B6RyDcGxGoI7xyNADOTzN6CzzQBQBQBQBQHS/Bp8Vf6Zv6I6A55j/wBbJ++33mgI9AFAFAFAFAFAFAFAFAFAFAFAFAFAFAFAFAFAFAFAFAM+83xHZf0E/wDdz0AsUAUAUAUAUAUAUAUAUAUAUAUAUAUAUAUAUAUAUAUAUB0vwafFX+mb+iOgOeY/9bJ++33mgOujwZYUeKmz3uvHBY9scNmPnU5gBp0Jr5z/AMtlfmcbcfvX32Ak+E7YcOExSJAhRGiVrFi3azODYkk8gK9LwzUTz4XLI7d/4AoV6IGvB7uRvGhu5LFDcdzlRlA9fOqpZKNXw66VK+a/JXbx7NSHIUuA17g68rdfX9lShKyOoxKDVFMKmZxtg3PD4OPErISzst0VOjOIyB1zDn3ffWGWtrO8TXC5v2s9FaFPTrKnv/8AaNnhA3ehwohMIYZrq1ySDltrfoxvyqGg1c8/V1VsNfpIadR6b3sTa9E84tMBsOWWJ5Vy5UDE3NicozNb1VGU1HkonqMccixt7vgvN4d2IYcIJkaUuCitmylCWBvawBXvF78j6aohkyeb0yqt/W/5+xTp9Z5s3Dparvdr6CfWk2jRurue2NjeQSqmVsoBUtc2B11FhqNdapyZlB1RxsmbS3NSHZ/jLO4lspKkDL2mAy2tcEX536VGOa8nTRFyppCXWgmXO72xxiC92Khbch1N/wAKvw4lO7NOmwLLdvg3ru2TE8nEHZL2BW1whI1N9L2qXw/yt2T+DfQ5X6/goDWYxl9udu947MULFFVSzEAE8wAB7fsqMpUijPm8uNl9h/B0Sk7NLYozrGMg7QX9pu1pfzf7VWsyZT8ZulQhmrjaM283xHZf0E/93PQFZuzsrxrExQFsokaxa17AAk289hpVOozeTilkq6BYb+bupgcQIUdnBjV7sADqWFtOfKqNDqnqcXW1W9AW62gYIt3SGjzsCrGxAvcHKWty5ac6r6+TStM7V9zZJu0OIVDlVyBgWXMSbkEaWGlvtFc8w69N8/SmVG18DwZCgbNoDe1uYvVidozzj0yaLDdXdtsYzhXVAgGYkEntXtYeo9ay6rVx06TauzTpNJLUNpOqLODcR3heQSrmRpVKZTY8IldG7yQenUVCXiGKM1B3vW/14Ll4bNwck1tf4FA1uPON+AwTzOEjF2N/s1N+4VxtLdnJSjFXJ0vctY91JyH8gZCQwLdQM33EH11F5IoyS12FTjBO2+K/YozUzYS8NsyaSN5EjZkjtnYDQX+/1cqi5JOmcbouI9y8QfFz8HbEeQc2i9gydrTqoJ0vyqDzRV+xzqKvbmyJMLKYpbZgAQVNwQeRHXv591ThNSVo6nZFweHaR1RebGwvVkYuTpE4Qc5KKLaLdmUsy3QFQp5kg5r26eY1ctPK6NK0c23HbYp548rFTzUkH1G1UNU6Msl0tpk3YuxJsUzLAmYqLtqB6OZ5motpclWTLHH+oto9ycQcOk4y9twuQk5hmfhgnS1r8+6udSuir4qHU4kPebduTBMiyMjZwSpQnobG9wPNSMrJ4cyyp0OHg0+Kv9M39EdSLjnuOtxZP326ec0B0fC+EfEzIvDw6Xw68WZs5s6qCpstuze9+bcq8deDYk5fM9/x/kCdvhvK2PmErqECqEVR2rC5NydLkk9w6Vu0mkjpodEXfcFFYa8/Np09vorUBk2ft1yqxxgK6i5YsQCsXwhFhqPI7+nSq5YlJ7mj4h9KikVm19qcfLcZQt7Aa87X+6pRjRDLleTkgdnXU+bQfbrUiocdi70TPCmChjUPbKkma1gCXJI5XsDrf1VhloISzea2/p9qNy181g8lJfUg7171nGKkbRCPIxJs2a7WtpoMo599d0uijp22ndjVa16iKi1VC2AL9eXd19tbTCNO7O83BQQLAsjs1o2Z8q5n0GZQO1qf8Q00qjLhc3tKjLLR45ZvOld7fTY1bd3ikaN8NIgVgQkhve7Rtrp07QqaxpS6iOHQ48M+uF39f533Fuw8/n066+f0VYbBp3R3tbCI0SxCTO9wWfJYkBdeemg6jrVOTCpu2Rad8krebeWfxfxWaNVZwGLqea5ibZehuLc+lI4Ep9Rxwtp+gli1xzt10/3q4mWmxdsHD5rDMGtodLEdedW4srx2X4M7xXSuy32ltmaNOFOgZnRrMGB7JLLqASNLEDXkBU1qH0tNFvxknFxa/jFRref2VnMZebqbxnBSM6rnDLZlJy8tQb6/dUZRspzYVlVXQyYzfadIpS8SfDk5CJPIDRR9B5XZKm9xqdelRWJJlPwcbW/H5Ofm3n9n+9WGwZt4gPEdlXNhwJ7kC/8A6uegM7lq0U6YqKN5lhdVYBVUXmvGouW0JJ0052rLq4Qyw8lypy4+24Ljf0z439JfDvDDAoVj2HtmcrcnMObaWArPoseLS/8AD13Jt9q4X3/qcjJSuu3Ihuq3FmJHU5bW9AvrXpHRoTbYcAopOSxYkC2oK/4uzz51X0I2fEya2jwWXimIzSYngScFEZW1jNlic5iSH7VmzDQVXkccaipunJ7e7Ko6vqytpccoUttYxZpc4LAGwsVFwoAA69o8z0q6MaVFU5dUmy+3J2x4tx8kbTDKHewClFjvre507XKsWu00MyipS6fT3v8A0bdDqZYepxjfr7V/sbZtrYmOGUyYNwt5BmDIQCQXIazXNgb3HPzVmXh8JZlGM/mik2q7Lua4eIzlCSUPXucnmVR5LE+lbf6mvYPFLvdfEiKVmjDSkowIyhSALEm+Y91QnFNbmPXYo5cXTKXSrW42YSfESM6JhWZpBmUApyMYsW7Vm7IB6d1Z808WJXOVf7KF4DOUY5FJ9Mdrrvz67c+5zmVUtozE9xSw9uatZ6Y47r7xvHhpcPDGWYI8mdVAKCwzMwLENl6eqqMmKLkpNnKGPD7fnYQhMGTk7QAeMgqEydntdjyx36aVW8MU6cuf6kJyjDeToSt/NomfEkujRPGojMZsbWLE3YG37XdWiGLy10koSUla4K7YpCyoyZmcXOXIO45tc3dfWr8TakmlZfgclNOKtjbhcXKzZlgZg6KRYpewUMSe3ys4PIffa16xR3kjS/EFF9TXNfzgT9rYbJI4fMr3uVyDTN2gLhjpY1RO+p2ZcqkpvqVMv/B9ts4eRkSNpnmyjILA3TMRYk26mqpxsxanEpq26oZYd655ERI4CXZr6MmvwjPYLnuuiSKb93qqElGPzN7FL0uOMXKT9N/59hZ3925400YdGiMasVU2YnPbUkEW8kVLHVWnZsjop6VuM+XRd+DU/or/AEzf0R1YTOe4/wDWyfvt95oDSkhF7Ei4sbG1x3HvFAeaAKAyDbl/y+hoDFAFAeo5CpBUkEciDYj0GgPNAFAZViDcaEciKAGYkkk3J1JPMmgMUBkUB6klZtWJJtbUk6DkPRQHigCgPTuTzJPpN6A80AUBsaZiApYlRyBJsOmg6ch7KA10Az7zfEdl/QT/AN3PQC5FOy+SxXUHQkarqD6QeVcpcg2SYyQggu5B5gsSDrfUX111p0q7oVRoNdBlXI5Ej0UBu8cksRnexvcZjY3NzcX1ua40nycSrc0V06ZRyL2JFxY2PTupR26N8uPka+aRzfnd2N9La660SSdoJtcEc0OArW5UFWSBjpL34j3sBfO17AWA58raVxxT5R3qdVZHNdOGUcjkSLixseh6eigN/j0lgOI9hoBnawva9tdOQ9gpRxpPk0SOSbkkk8yTc0CVcGFa3Kh03DGPyzvYaDtHut91hR7nGr5NckhJuSSe8m5o3Z1tvkwjkG4JBHIg2NA1ZuTGyBQodwoNwocgA66gX0Op9ppVnGk+TS7k8yT6TehJyb3Z0nwafFX+mb+iOhw57jFvM4AuS7WA5k5jQDztXwVYqGTCIRm8ZZksMoYMoLn9rLYoCRc9De1SaV7FkMadXJL33pX+X+wv79brPs7E8F72KK6k21BuOmlwQRSVdiHS0t/wLwqJwZ23RYQJJnHEfIwS2gSS1rn/ABWKmtS0k3HqKseaM5dKXerIm82whhuGysWV8w1tcMgW/Lp2haq82F4qvuT8yEpdML2rn+xRiqSReYDdp5cOZgw56LbmAQCb36a6eapKNnpYfDcmXB5yf29uLPW9G74w2QqxYNcG9rgi3d0pJUT8S8OWlUXF2n6lBUTygoAoAoBq3R3Jlx8cjxuiBDlGa/aa17achy189edrfEseklGM03fp2RfiwSyRbXY3Y/cSWPZ640uLkKzRZSCqMbKb9TqCRYc/NXIeJ45ap6avv7rk75D8rzBPr0jOWGxNjy4qThQqC1idTYADvPToPXXUrLMWKWSXTEuJtyMQmEfEvZShIMdjmsrZWN+Wh1841vSi56Saxub7dhXrhlJezNnvO4RLXsTqbAAdTU8cHN0jsVbos/8ApaYJIxyjh30vctYBjbuFiOdW/Dy39iflsoazlYz7zfEdl/QT/wB3PQCxQBQGRQF1FuxOyowCkSZcoza2e2UnuFiDVrwyWPzO38RDrXV0kgboTZ3TNHdQpBzHKwbN5JtoezyIFTWmm20yDzx2KCSMqxUjUGxHnGlqzrc0Si4y6XyXh3SxAdEIXtgm9yQtrXzac9RyqXSz0v8AxGoU4wdb/sq9TTLuzOqyOQLRkg687cyumorjTTorfhmdQlNpVH816Gna+xJMOsZe3bB0F+yRbQnv1+w1wr1Why6ZReSt/wCblXQxhQBQFtsLdzE4vN4vEXyWzHMqgXvYXYjU2NZ9Rq8OnrzZVZZjxSybRRaR7g4sxRSkRqsrKoDPYgubJmFtLmwtzuwvbW2d+J6fzJY7dxt8enNFnw2TpUvUgb0bszYF1SYoS4LKUYkWBt1AI9lW6TWY9VFyx3t6kMuGWJ1IgbJ2ZJiJViiGZ2vYEgDQEm5Og0FayOPHLJLpjyTjuri8pbgNYScIm6+XmyWAvcjNpfl567RP4fLV17ffgh7Y2TLhpOFMuVrA8wQQeRBGhHMeo1wjkxyxy6ZEbDwM7BUUsx5AC5rsYuTpEErJcexpiivkOVmCgkgak5dRzGulWLDOro70Pk17S2dJAQJFyki41BBHpFRnBwdMSi1yP/g0+Kv9M39EdQIiDiJFWVyQ1xIxBVwtrMf8p1oDpGF8JePxksDAxI2GbMoJIEhZWQ8SyEsMtxpa2a/S4HWJu929j7Rn42IU5goVVR7IoHcCp5nU60OFFGya3Vj3WYCw159k36eygGXZ215cQqYdcq5ChDs6qxs6KoLZLWFwfQp5nQz8ydp9T+nbY5BKKaXcrNs7XMxAkU9i4AV1ABNrnyNb2HsqWXNLI7kRhjUeCtDpc9lrdAHFx6Tl19gqomMWxNsOyeKpZQVezO+oFmcgEIdedtOtdUmjfDxHNDB5Cqt/ruRd5dpNJKUmBJiLL2HGUkGxI7Gt7f7CjdlOo1eXUV1vjgo5CL9kEDuJufbYVwzHmgCgPUZF9QSO4Gx9tjQDZunvrJg1MUKrlkfNeQ3ysQFv2VBtYDoeVYNX4dh1UlLJdr0Zfi1EsaaXcsN5978SIBhJsjK8aEvG3aK9ATlAB01stcx+GafHn8+N39djnny8vy+wjMyXFla3UFgSfQcot7K9ApLndzeU4J2eFL5hZg7AggG45KCPbXU6LsOeWJ3EvNtb1TxxPA7RuJ87HIxJVXY3AJjAAOthqQO7Slk3q8ri4vuJUrL+yGHpYH/8iuGYn7K2oIHzojE2IILixB6HsX6D2VOE3B2jsZNO0Mu09tSph1duGyS5guWQ5lDKCRYoLAX631JqSzSTk/X/ABX9CfmMS5GS3ZVge8uD9mUVUVjJvFbxLZWa5HAnvY2PxufloaAiYPYySRCUEBWl4IVp1EmbIXuUEZOSwtm79KAly7rZUZiVGW9x4wA2ih/JMQI0I521qccbasY/nm4LlK/YXZDHmGUPbrdgT6jl0qAGnZu2i0UcaALlkjRWaQBtT2QQF1XoSBewrTHLk8vlUq/yQcYN8b+u5cRTTlyPgVORTZpwB5HEBByatZrc7XHrMlrpudJLj7HJ6aMMPnN7XXvv7enuIeOxSvJxLPdmLPdl1ub9my6de/pWVu3ZYmxni3rd7yWAEa6qXUZsxA0GW5N9dLV3qZ7cfFtTNvJ8vyrj1v77llO86l4WaO7knNxgAAzMllJjGgKHmOo9XFJ9Sj6jDr9Vlxzpx++z39PoLO8e3TOAhWxRjqCCCeRPKuyfYx6zX5dSlGdbehQVEwBQBQDxuLvK+Fjn4KxmyLJJxZACSvZ+DsAWOvk/8Pm+IaPDqHDzOr029/X0+powZZY7ca+40ybYxhSOI+KjIyMrma2bI5AvdLeUuugNu41WvCdMst/NcrXO2/P0IZfEJwik/wAL0FLwj4mSSWN8QYy7RDhiCYOirc+UMtw179e6tGhwYsEZY8Sezd33ft6r0OZM0stTfoQNy9oGCUyRheIsUhbiSKqFRqQul82gsL62Nb0T085Qlca4fI6YDebESWULhu2eIM8jIOcbjmlv21H/AGnu1hkzLGraf23LH4lONJpbsWfCBineRTiMhZQ6JwJgyDKdSezc3JHXUDpXYy64Rn2f7/cjqZznUpV9in3axISUFV7dm1aRVS1r/wCG4NvPV+FtS2r7lEG09hsw88zxK44IVjmBaax0Aly24duRA79OfWk9bKCuhLP0rcqd7EZoYppeGQS6oscyswPUuuS4Gg61nesWebjTVe225dqccsc+iTTr0douvBp8Vf6Zv6I6kZznmP8A1sn77feaA1CM93M2HnPmrtHaZ5Zbc64cMUB74RsDY2JsDY2JHQeflQUYdCDYix7jpQHmgCgMigMlaA80AUBsjgZvJUmwubAnTlf0UoHigMUBkCgG7bm6SwQFw7l0ClgQApJtmsLXA161semXk+Ze/wCDJDUSeTpa2FCsZrM0B6eIi1wRflcEX9FHsdcWuUeKHAoBn3m+I7L+gn/u56AWbUBkqbX6HlQHmgM2oAoDFAFAFAZtQBQGKAzagCgMUBsw8JdlUc2IUekmwrsV1NJHG6VjA250wcJniJKs18zW7JUW1UG/aHTvrV8HPqSbRmWrhV0/59yl2ngWgkaNiCVtqpuNQD/rWfJjcJdLL4TU1aItQJhQBQBQHS/Bp8Vf6Zv6I6AQ5oFaSS8iJZ28oOb6nllQ0A77F2tEYoI1AkMJBcokxA7LjMvwXlEXOtutaFlSSRvhq4RjFVwK+8DRT4h5VnjUMRYETX0AGvwfmqmcup2Zc2RZJuSKmCBSTeVFtyLCSzc+WVCfbbnUSo6Tuvt+EYaHDhVkeF1fsCUiwkzFh8FcNc8uWmptevKzaDJPLKals1X4oujOKSW4t7742HF4kypIkdlCkMsoa63uSBFodbeqtejwSwYuiTsrm03sKsqgEgMGA6i9j6LgH2itRE8UBOwcCXVmljtcFkYS3sDqCRGRr5r86BHUxt3ZZtK2FHBEeQEROVU5tQBkAAuQM2h6W0qa8u+C2eackup3W30XscuxeGizOyTR5bsVW0xNtSFuYwCeQuagVGmHCqQCZo1P+FhLcf8AihH20A94baMIjDwgHJGVLBZcotlOUkRXy2uxJ9mhNVeXaps91eMQhkThjXSlS9b+vou31Yl4qBGZm48IuS1gs3XWw+DqxbHi5J9c3Kqsrq6QLDBRhSkgniVlIYBllJBBuL2jIOo76Aa9s7YEmGszRqZdMxExQhSMxX4K5N9PN36Vunq1LF0JU/wZY6drJ1NibNh1FrSo1zY5RJoO83Qaei5rCaiVhII0dWM8LBWBtabW3/xVKD6ZJsfQYN8sSkoijzJGY8zEukods9hbSLyBlNj1ufNVuoyxySuKIxlldrJK12FPEwKtrSI9/wDCHFvTmUfZVBI0UA07wpfBbKBIUGCfU3sP0ufnYE+wUBJ3RijiLGQLLnAyWhlbk2Um5i0F2UXHWwqyDUd2jTgnHG+qau+Cw3ggbEYaNEiZRGVJbgYjINClhaHkTy5cq7kyxdR7vhf49SWXURzRUILdCNNhgrBeIh6EgSAL01BQH2A1UZBo3MwcUUwkmVcRGyOEUQyuCwtcgNFZrC49YrLqYTyx6Mcqe382Orbkt9uxxYjCrhsNAyukpYlYJTa7OLdiEludraC481V4MMsc55Mk72X0Xu99uCU7SjapPj3+nqIGOwnDOUurMCQyhZFKldCGDotje+nmrammrRAjV0EjB4YObZ1U6ABg5zE92VW/4aAfdjw4WDDLxIC+JjmBdmhlyWDqCpvFcEqwWxWxYirFKMVui2E20oKKf23KrfTACXEPiI1EEDhSmaCdBYALm0iy6m/I1X1xyNuG9fgjKE1dp7CxHh1LEGVAByYiSzeiyE+0ChAb9lQIuGMTKrkSAs3CluCpDWB4WYHL06j7I2999j0FPTQhFZYS64u+yTv17vb/AGR96tnmVxLYxjLZi8OIF8pNzfhW0uBfzUxpuN8r1K9ZqcWqy+ZhXZWttn9v7ilKgBIBDAdRex9FwD7RUjGT9goOKj51BV1IUiQs1tezlRqsxOpp1ZDIri0P/ulGWV1VmGRxmEU1wMycgIzpcWNyNR5jWyWvgppvZb/UxrSzdRTVt8eoo73Q5pTMSEDquQNHMrOFAW4vGAfbWTNJTl1RWzNWKDxpwfK59vYqodnqwuJo/JzMMsxKjre0ZGnK97VWk3wWkwbtyE5QwLa6CLEE6c7gQ+uuLd13OtNR63xxfa/QhY3AcO4Mi5hbsZZVbX96MD7a601yHFp0yFXDh0vwafFX+mb+iOgOeY/9bJ++33mgPWA2hJCSYnKE6Ei1ARaAKAk4HHvCS0ZsSLE5VOlwbag9woDRI5YlibkkknvJ50B5oAoAoCT4/Jw+Fm7Gulh1IbU2udQOfdQEagCgJUO0JEjaNSAjXuMqk62B1IuOQ69/eaAi0AUAUBumxTMqIxuqXyCw0vqft1oDTQBQHuWUsbsbmyj1KAqj1AAeqgPFAFAM+8p/Qdl/QYj+7noCkg2pKmXK7DJ5HUL2g2gP+YA+qu23sdcm0k+xMG9OMylPGJcptcZtNDmH261FxTlGbW8bp+l8nMf/ABtuGzZUsxJJPM6muhu9yXhtrTIFCyGyZsgNmC5/KKgghSe8a1FRSbkluwSMNvHio2LJO6km5ym2ty3LkNSTXJQjJSi1s+fc7OTmoqTvpuva+aK7ETs7M7kszEsxPMljck+cmpRioqlwcNddB6RyCCCQQbgg2II5EdxoCbLtmZrlpCSWLMxtmLEoxJa1zqidf2RR78nYycWpLlHvF7exEqCOSZ2QDKFLXAANwPbUMeOOO+hVfPuTlmnK7fPJXXqZWT49tTKGAfyjckhSxNgL5iLjQDkfvrlKqJZJyyNym7bPeJ3gxMi5HmkZSCCC2lm1PtNSi+mPSuCvHFY76Nr5K2uEj1DKUYMpIYagg2IrsZOLtHGk1TJse2p1XKsjAWIsLDQnMb6a66+kk9ahKKl+rc6tpKS5W69jVjNpSyhRK7PkFlzG9gdbCpdkvQ41cpTfL3b9WaIpmW+UkZgVNjzB5g+apKTXB0mYfbU6G6SupsBobaBQg/8AqAPVUVtLqXJ2TcsflS/Td12v1IuKxLyNmdizG1yTc6aCutt7s7KTk7ZprhE6X4NPir/TN/RHQHPMf+tk/fb7zQEegCgCgCgCgCgCgCgCgCgCgCgCgCgCgCgCgCgCgCgCgGfeb4jsv6Cf+7noBZAoDLIRoRY9x50Bi1AFqAKAxQBQBQBQBQBQBQBQBQBQBQBQBQBQBQBQHS/Bp8Vf6Zv6I6A55j/1sn77feaAj0AUAUAUAUAUAUAUAUAUAUAUAUAUAUAUAUAUAUAUAUA3bYg4mF2On+KKZdOeuMnFDsYuTpD7gNzsLhsZGUDkSRSDKTezKYzmBtppmB9ItW1YlGWx5mDxLNjTmkn/APf9FbtnYWFkxGKZ4zdSo8o/JRm669b1Gflxfzfk+h8Oi9Zgeacbe912ogzbtxHZ6sIbM0UbB8hzZmy2N/OTy89U+Zia6U1f2uyU44lp7Stuq9WydsfcTBx4yBZS80ciy9liLZ1UMtytjYjObeYa9/keJ5dRi0znj2do8nTZJSk/MjS+5YYbwWYXF7SxESSNDDFFC+RNWzSZwQC17DsX6+UK74Xny5tMpZedy+dXsKEG5kcc+IilLOYZ3hU+SGy2s3p1Bte1aM+WWOUUlyerotBiz4cknJ3H0r0vcShAxtZWN+VgdfR31otI8tY5y4TAwNyytztyPPu9PKlo44SXKN2J2bNGQrxSIWF1DIykjvAI1qMckJfpaf0ZE3bD2PJip44EsrSEhS1wNASenmNQz5o4cbyS4QJ+8u6U2Dm4JHEPDEl41YjKxYXOmmqmo6PUx1WPrgn6E1jlxRvh2FAcCZi0gmALfsmPQnS3PkO/mfVW9Yfk6jT8Mnh8xPcWKoMYUAUAUAUAUAUAUAUB0vwafFX+mb+iOgOeY8fCyfvt95oDRagC1AFqAzloAZCLX66jzigBltz/AOX1FAYtQBagC1AZC+cUAFfOKAxagC1AFqAzl60AFOXn5efpp6wfZQAV/wBqAxagC1AFqALUA5Y3FCKDY0hFwkcrEXtcLjJzbkab9uSUXT/f8jbjfCVheLE0auy5XD5gFZSxQi3PN5Jvr3V3SZ9Rb+Jr26V/lnnz0GPoqDafvuL0++UUkkzsCAzXQaE2yqtm6X0qjWwlnyKUeEfS+C67DodO8U02/Vd/yXu0PCVh32cmHyuZwkQbsgRhomVr3vfXLpYaX81eNp/CMuLXfEdS6bbXN7/79TBHMkkq4r8EfC+EHDRzRsEcoFbOdMwJAtlF7HqDcivQ1mHUarA8c3G7TVXW37mjV6rHliowTXrZa7r+EzDR4+fEPDLw3iSNWUZmGQlu2o0FyW1ufJXz1ZodM9Ph6JO3+DDsVeN34hklxEnAlTiSM0Yy6m6gWbSwbQ8r/ZWpvL1Jxkkl2av82enptbix4nCSd+3crId5IVWIcJzYDXIbAhRe3Vua92hHfWOekuLoyeH6/Vx1jyanI3Cmko9vTbj78nhN7IUANmzCQPYixsCp5m9rgdxtpUHo5Pa+1Hq5/FsM8eWMYv5vp6Vb/b3LfaHhHhkljkRXTLG63IVjd2Q2HPTsDWs+m8L8vHKE3dtPuuL/AMnzGpjnkl5Mkn3v/RUS704YCMjiM6ySSC+VQhd2ZmW2pJzXt09lehDBSkmkrpetpKt7/Ytm8k9H5DrqfMt7vtVbJevqMWyN/tmsJPG1nL2UJIgBdlXMchudNXNr6ecVZpsawJqKSt3XbhL+w0E8+nx9M5W/3+nuJ2I25hzhnjXOGIZVBAKgEnLcg9Fy9Od/Sd3nry+k9B6tPH0UKYj/AMw+38KymIzwv8y/b+FACw35MD6L/hQHvxNtfNqey2nTXTTWgM+Iv3Hu8l+Y5jyedAZ8RewNjY3AOV7Ei1wOz5x7aA1tBbQkA9xuP9KAxwv8y/b+FAYMf+Zft/CgOj+DT4q/0zf0R0BjE+DLM7HxnmxP6nvP0lAavev+dfwPzKAPev8AnX8D8ygD3r/nX8D8ygLfCbqYmNAiY0KqiwHiqGwuSeb+c0Bu/wCnsXmzePC+mnikeXs8tM1tKA9HYOM64/u/9KmtrEA2bUaD1actKAoPev8AnX8D8ygD3r/nX8D8ygD3r/nX8D8ygD3r/nX8D8ygD3r/AJ1/A/MoA96/51/A/MoA96/51/A/MoCdsrcWXDsWhxmUkAH9HVrgG9rFz1oCwXd/GDXx/U9fFU6f92n/ADuoDyN28UHzjHC9lFvFI8tkzFRbNbTM3toD0NgYywHj+gIPxVB5JJA0blry7tOVAUb+DG5JOK1JufgLc/8A5KA8+9f86/gfmUAe9f8AOv4H5lAHvX/Ov4H5lANsngn8ZweCXxvJwI5UvwM2bNPK9/1gt5Vra8qAh+8V8/8A5X86gD3ivn/8r+dQB7xPz/8AlfzqAPeJ+f8A8r+dQE7ZvghmguIto5cxBP6Gpva46ynvNAS5PBpi2IJ2qbjNY+JoPL0blJregNnvdY3/AN2I0A0waDQaaWk00oCoxfgTeVi77QzMQAT4qNcoCi9pedgNetAafeK+f/yv51AHvE/P/wCV/OoA94n5/wDyv51AHvE/P/5X86gD3ifn38r+dQB7xPz7+V/OoDdg/Ao8Th49oZWW9j4qNLgg85e4mgLb3t8Z/wC6cjcfoUel+74T7KA1yeDLFta+1D2QQP0NBoSCeUmuoHPuoDY3g5xpBHuqbEEaYNBobXAtJp5I5d1AVOM8CbyuZJNoZnbyj4qBfp0loDT7xPz7+V/OoA94n59/K/nUAz7r+DHxWJo/Gs93LX4GXmFFrcQ91Af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AutoShape 12" descr="data:image/jpeg;base64,/9j/4AAQSkZJRgABAQAAAQABAAD/2wCEAAkGBxQTEhUUExQWFhUWFxgYFRgXFBgYGBoZFxoXGBkbGBwgHCggGBolHRwXITEhJSksLi4uGB8zODMsOCgtLiwBCgoKDg0OGxAQGywkICY4LDQ0LCwwLC4sLCwsLDQsLCwsNCwsLCwsNCwsLCwsLCwsLCwsLCwsLCwsLCwsLCwsLP/AABEIAI0BZAMBEQACEQEDEQH/xAAcAAACAgMBAQAAAAAAAAAAAAAABgQFAQMHAgj/xABKEAACAQIDBQIHDAgFAwUAAAABAgMAEQQSIQUGEzFBIlEHFDJhcYGRFRcjNFNkc5OhsdHjJDNCcqOksrRSYsHh8BaCkkRVg6LC/8QAGwEBAAMBAQEBAAAAAAAAAAAAAAIDBAEFBgf/xAAzEQACAgEDAgQFAwQCAwEAAAAAAQIRAwQhMRJBBRNRYRQicYGhMpHwscHR8SNCFSThBv/aAAwDAQACEQMRAD8A5XhcTNLjFhM8oWScRm0jXAZ8umvnoBqx+6M4s0eNfhNJJlkeR7GMNhoo9EzNxOLM0bC1gYz6wNEW5uOJCtjVVyUGUyzmzSNJHGCQhHaeNxcGwAuedAZ2bunincXxhMeaE3WWRTJFLwGZosw8pVmQkEaXF+YuBqXYE8kEskWImvHjJMPZpHa4vCkVlUFi5eTU8uXUgEDOI3TxiFQccnwjpHCeNKRI0i5lAIBA6i5PMeegPcG6GMzRrJjchcx5hxJmZVeWLDueWUsksqoUzA3B6a0Boh3Yxj9pMaDGWkRHMkwBaPjllIykghIS9rcnTqaA07S3fxcMDTtjVKAK0Q8YdWlRkhkzIrWNws0Zymx8ruFwN67vzsmcY4xqIlkfiSTEn4HDTSsoRDZVGIQAXJNjbzAbsLupi1N5sS9g08bKkzhw8UeLaNhmFjGzYaQZvN33sBE2zsTEYaOcvjM8kOQsIp2YL8I0UiOOauHyEd4DeoBV91Z/lpfrG/GgD3Vn+Wl+sb8aAPdWf5aX6xvxoA91Z/lpfrG/GgD3Vn+Wl+sb8aAPdWf5aX6xvxoA91Z/lpfrG/GgD3Vn+Wl+sb8aAPdWf5aX6xvxoA91Z/lpfrG/GgHDFzSyw7Gj40q8ZZEdlds3axsy356kDvoCbPufiCgaPHiwknV5HxJEaiN4Y4wW6OTJr0FvUQKvDbExM2LGGixTi8GGlLySvlDYiLDsFLDQAyTBQeunMnUDOA2HipsIsyTzZ/GWgccR2F7wLGFVQWuWka7HTQDmQGA2zbrYxSo8eX4RwkFppSJWaJJlykAgXDBdSO15jegN+F3OxhljjfHBC7IGAeZiqmaPDOeQUskzhMmYEkHprQELC7v4uRFlXGjhMGKSF57NwxiGcAZc11WBmItyeP8AxUBja27+MggadsYuWytGOO6vKjCNgyK1jykTsmx0bTQXAV/dWf5aX6xvxoA91Z/lpfrG/GgD3Vn+Wl+sb8aAPdWf5aX6xvxoA91Z/lpfrG/GgD3Vn+Wl+sb8aAPdWf5aX6xvxoA91Z/lpfrG/GgD3Vn+Wl+sb8aAPdWf5aX6xvxoA91Z/lpfrG/GgD3Vn+Wl+sb8aAPdWf5aX6xvxoA91Z/lpfrG/GgOjeDnGSNhnLSOx4ralyf2I/PQHN8XIVmdlJDCQkEGxBDEgg9DQFhhpcevCKNilzkiEqZRmMpBYRkcyxAJtzsO6q/Nhvutud+PqKNePfGYZ+HK08TqEsrO6kBblLa8gWYi3K5tTHlhlj1Qdr2OtNcmmHbeJVcq4iZV7OglcDsgBdAegVQO7KO6rDhcwbG2knCI40YncBG4pALS5blrNdS1lJJFzlHdU/LltsUfFYt6fBs3iTG4HERHEymcgiSMySPLGWXQEhjzH+tJwcHuMGeOVWihk21iGzAzy2aQysOIwUyE5i9gbZr6381QLybBvVik4ZV9YzM4bmzSTqVkkdibtJlIAY8go89wI2NxmLyNxZMRkmIZs7SZZCLWY3NnOi6m/IV1prkk4SSto0y7XnYBTK9gnDADEDJZVsQOYyqg16Io6CuET0+28SRlOImK3ZrGVyLvnzm1+bZ5LnrnbvNAYxO2MRKpSSaSRTkuHct+rzZRc3IAztpy1oCGqk8hegPNAFAZtQBQGKAKAKAKAKAad4ZCuC2UykhhDOQQbEEYucgg9DQFNDtPEx2KzTpfNYrI63zlS9rHXMQpPfYX5VywbE3hxahQMViAEXKgE8gCr2eyva7K9ldBp2R3V0EfD7Unj8iaVNSezIy6sVLHQ8yUQnvyL3CgJOH3hxAlSVpGlaNs6CZmkUOBYNZjqRYf+IoDT7s4ixHHlsX4hAkYDiXzZ7XtnvrfnegJkW9WJUxlXsYxPZv2i+IBWWRmvmMpBAzX0yrblQEGba07q6tNKyyNmkVpHIdtO0wJszaLqe4d1AQ7UBigCgCgM2oAtQGKAKAKAKAKAKAKAKA6X4NPir/TN/RHQCBOoM7A8jIQfRm1oD6b2qeGcHEkQKGdU+jVI5GUju8kD1+evzzA+vzpylv0v720bpbUjk3h3JOJw5KZfgSBcgk2c93p7zzr6X/8+orTySd7/wBkZ8/6jmQr3ik+gJsO74XDAmzK+FY/9rpcey9bvmcFvTPn04xyS2tbiP4aPLw2t+zJ6ea6/wDO6qtR2NvhvEvt/c5uKzHpnRkw4OyQMguUB5Dnm8r09a1V8h6tf+tx2MeEgfo0XdxB/Q1v9a5m4Oa79C+pzmsx5YUBYbvwCTEwoQCGkQEHkRmFwfVVeV1Bv2ZXldQbOwSbMUYuGVFVbRyq1lAv5GX2Xb7a8ZZG8Uot+h5nW+lxObeEZAMc9gBdUOgtfsjWvT0bvEjfpX/xiyo1rUaB/wAfu/CHgUR27dmt1ARmIPf5I9przY6ibU3f8s+pz6HEvIqCVtJ877X/AGF/fTBxxTKIlyqyA8gNbsDpfTkK1aabljTfJ4/imJY9S4pJcbL6C/Wg84KAKAKAKAaN5B+g7L+gn/u56A75iLZsCDDykGU8hH+jT9AdOWWx01HUCvz6DaWd9fb9/nRuf/X+djEOFibGTFoNTBASzRgjRpxYc+0B09FdnkyLSwSn/wBpd/Zfg5S6+D5x3rjRcbiljGVBPKFGmgDsAPMK+50rk8EHLml/Qxy5Zjde3jcAZM4MqAra97m3LrWvF+tFGobWKTTrYbvDDgUjmgdEC50YHKAAchFuXWx+6rNQkmjJ4fJuMkzntZz0SZsjDCSeONiQHdVNudialFW0izDBTmosZd/djwwLEYkyliwOpNwoHeeetW5YpLY1azFCCTihOqgwhQGRQHRP+h4zgo2UNx2WNjdtO2VzC3LkTb0CvP8AjGsri+NzD8TJTd8EPf7duDDRI8KsCz5TdiRbKT166ffXdJqJ5ZNSJ6fNKcqkI4reaxmwe7IbC8Ys2cqzKotawva+nW3f1rJPUuOXorbY9rTeFxzaSWa31K64rb8md4d344YA6FrggG55gg6nTTW3tpgzyyTaZPxPw3FpcMZwu26d16CvWs8IKAKAKAKA6X4NPir/AEzf0R0AhztGJJM6uTna2VwvU87qaAfovCdPLEseQfABZGcyWeQRkDKSE0JvqRa4vqK8mHgumjklkV73t2V+m39Sx5ZNULW9e9Qx8olnRwVXKqpIoUC5OgKHUk6n0d1bNJo8elh0Y+OdyMpOW7F+Bo7nOrkfs5XAI587qb9O6tREd8JvtPPw4luvCAcG668JSe2RE3QdwHoqzzZUkZPgsVt+pRbw7yDGOrzLJdVyqFdQLXuTbJzNcnNze5bhwRxKolLG0WY3V8v7IDqCPSclj7BUC4acDvAZkTBopAYCMEuL285EZt3Xt+NWea6o0PUzcOjsQNrbwidFjlWQhD0dLkgWuTw9evtrkpuSpkcmonkVSKCYrc5AQvQMQT6yAPuqBSeKAnYDFRxlHyycRGDAq6gXBuNCh83U1xpNUzkkmqY4LvfK/wClZDlh7JXiKAeJpyyEnkNb6aVmWjxqLj6lHwsKoW9tbXjxMjSyJJmIsLSKFFhYADh8qvx44449MS2EFBUiuwzxAdtXJvoVdVFvQUOvrqZMbIt4OMC4jy8AcQ3lF2HkED4Mj9rlceY9KzLSwV87nrS8Z1Eum6+Xfjnat/37FLtfa8WIcO8TrYBQFkW1gSeqEk6mrcWNY49KMOp1OTU5PMyclK1r6cunWrDOYoAoAoAoBq3gt4lsq5IHAnuQLkfpc/IXF/bQDzB4SpcUU4EJLYYNPLdVsyJG0bmxlWw+EvYEm4HOvnn4Np8PV1zdT2/Ka/oX+bJ8Lgmz+ESeEHFSYc+LyFI1sYzZ8hk0IlJN1YHybaVW/BdNKtOpvqVvjs/x+R5sv1Ucg2xi0mxDy3a0sjyP2AuUuxYhRnNwL9SK+ixY1jhGC7JL9ilu3ZP3aw4OIRoDI8kZ4gUxRgWTtG95h0q7G2pWijP09DUnSewwb8YlsbHHiGV0hiCrdRG/alCvqOKCNMulvWalkk5rqoqwYoYJdF22I8qxArlZyL9q6KpA08ntm5587dKqNZYbIgQzJwXlMgYFRwkGq9rrMO7vqUU29izF1da6eRh3pxPjMKSMHSJFDkhY2vxCVXTigjVSLWNqslJzV0X5sss0LqkhNxCxi2RnY9cyBfZZ2vVJkNFAbsMqG+dmXuyqG9oLCgOlbO3kkmgjSGN2OeOLPkTVhZgMvFFrqNTyGtYPhMfm883sYnp4ddX9it3228s0ccUiSRBgsynKjkqQwXlIMvXQ61PS4IwblF32J4MUU2077CSix5jdny/skIC3Tmuew69a2GobNkbTBg4SFzYiMSMiALxGIW4MveedZJ4IPIm3z2+h7mm8SzQ0koQgqj/29L427njeXHZo1jlzpcm5EaHMUOU6cW6i/fXcGGEJtxZDxHXZ8+CCyQST3Tvnt9vuKU4W/YLEd7KFPsBP31qPGNdAFAFAFAdL8GnxV/pm/ojoDnmP/Wyfvt95oCPQBQBQBQBQBQBQBQBQBQBQBQBQBQBQBQBQBQBQBQBQDPvN8R2X9BP/AHc9ALINAemlJFiSR3X00Fvu0oDxQGQaA2SYhm8pmPIasToBYewUBqoDINAe3mY2BYkAAC5PIch6OelAa6AKAKA9pIRyNrG4t3jkfTQGGcnmaA80B6RyDcGxGoI7xyNADOTzN6CzzQBQBQBQBQHS/Bp8Vf6Zv6I6A55j/wBbJ++33mgI9AFAFAFAFAFAFAFAFAFAFAFAFAFAFAFAFAFAFAFAFAM+83xHZf0E/wDdz0AsUAUAUAUAUAUAUAUAUAUAUAUAUAUAUAUAUAUAUAUAUB0vwafFX+mb+iOgOeY/9bJ++33mgOujwZYUeKmz3uvHBY9scNmPnU5gBp0Jr5z/AMtlfmcbcfvX32Ak+E7YcOExSJAhRGiVrFi3azODYkk8gK9LwzUTz4XLI7d/4AoV6IGvB7uRvGhu5LFDcdzlRlA9fOqpZKNXw66VK+a/JXbx7NSHIUuA17g68rdfX9lShKyOoxKDVFMKmZxtg3PD4OPErISzst0VOjOIyB1zDn3ffWGWtrO8TXC5v2s9FaFPTrKnv/8AaNnhA3ehwohMIYZrq1ySDltrfoxvyqGg1c8/V1VsNfpIadR6b3sTa9E84tMBsOWWJ5Vy5UDE3NicozNb1VGU1HkonqMccixt7vgvN4d2IYcIJkaUuCitmylCWBvawBXvF78j6aohkyeb0yqt/W/5+xTp9Z5s3Dparvdr6CfWk2jRurue2NjeQSqmVsoBUtc2B11FhqNdapyZlB1RxsmbS3NSHZ/jLO4lspKkDL2mAy2tcEX536VGOa8nTRFyppCXWgmXO72xxiC92Khbch1N/wAKvw4lO7NOmwLLdvg3ru2TE8nEHZL2BW1whI1N9L2qXw/yt2T+DfQ5X6/goDWYxl9udu947MULFFVSzEAE8wAB7fsqMpUijPm8uNl9h/B0Sk7NLYozrGMg7QX9pu1pfzf7VWsyZT8ZulQhmrjaM283xHZf0E/93PQFZuzsrxrExQFsokaxa17AAk289hpVOozeTilkq6BYb+bupgcQIUdnBjV7sADqWFtOfKqNDqnqcXW1W9AW62gYIt3SGjzsCrGxAvcHKWty5ac6r6+TStM7V9zZJu0OIVDlVyBgWXMSbkEaWGlvtFc8w69N8/SmVG18DwZCgbNoDe1uYvVidozzj0yaLDdXdtsYzhXVAgGYkEntXtYeo9ay6rVx06TauzTpNJLUNpOqLODcR3heQSrmRpVKZTY8IldG7yQenUVCXiGKM1B3vW/14Ll4bNwck1tf4FA1uPON+AwTzOEjF2N/s1N+4VxtLdnJSjFXJ0vctY91JyH8gZCQwLdQM33EH11F5IoyS12FTjBO2+K/YozUzYS8NsyaSN5EjZkjtnYDQX+/1cqi5JOmcbouI9y8QfFz8HbEeQc2i9gydrTqoJ0vyqDzRV+xzqKvbmyJMLKYpbZgAQVNwQeRHXv591ThNSVo6nZFweHaR1RebGwvVkYuTpE4Qc5KKLaLdmUsy3QFQp5kg5r26eY1ctPK6NK0c23HbYp548rFTzUkH1G1UNU6Msl0tpk3YuxJsUzLAmYqLtqB6OZ5motpclWTLHH+oto9ycQcOk4y9twuQk5hmfhgnS1r8+6udSuir4qHU4kPebduTBMiyMjZwSpQnobG9wPNSMrJ4cyyp0OHg0+Kv9M39EdSLjnuOtxZP326ec0B0fC+EfEzIvDw6Xw68WZs5s6qCpstuze9+bcq8deDYk5fM9/x/kCdvhvK2PmErqECqEVR2rC5NydLkk9w6Vu0mkjpodEXfcFFYa8/Np09vorUBk2ft1yqxxgK6i5YsQCsXwhFhqPI7+nSq5YlJ7mj4h9KikVm19qcfLcZQt7Aa87X+6pRjRDLleTkgdnXU+bQfbrUiocdi70TPCmChjUPbKkma1gCXJI5XsDrf1VhloISzea2/p9qNy181g8lJfUg7171nGKkbRCPIxJs2a7WtpoMo599d0uijp22ndjVa16iKi1VC2AL9eXd19tbTCNO7O83BQQLAsjs1o2Z8q5n0GZQO1qf8Q00qjLhc3tKjLLR45ZvOld7fTY1bd3ikaN8NIgVgQkhve7Rtrp07QqaxpS6iOHQ48M+uF39f533Fuw8/n066+f0VYbBp3R3tbCI0SxCTO9wWfJYkBdeemg6jrVOTCpu2Rad8krebeWfxfxWaNVZwGLqea5ibZehuLc+lI4Ep9Rxwtp+gli1xzt10/3q4mWmxdsHD5rDMGtodLEdedW4srx2X4M7xXSuy32ltmaNOFOgZnRrMGB7JLLqASNLEDXkBU1qH0tNFvxknFxa/jFRref2VnMZebqbxnBSM6rnDLZlJy8tQb6/dUZRspzYVlVXQyYzfadIpS8SfDk5CJPIDRR9B5XZKm9xqdelRWJJlPwcbW/H5Ofm3n9n+9WGwZt4gPEdlXNhwJ7kC/8A6uegM7lq0U6YqKN5lhdVYBVUXmvGouW0JJ0052rLq4Qyw8lypy4+24Ljf0z439JfDvDDAoVj2HtmcrcnMObaWArPoseLS/8AD13Jt9q4X3/qcjJSuu3Ihuq3FmJHU5bW9AvrXpHRoTbYcAopOSxYkC2oK/4uzz51X0I2fEya2jwWXimIzSYngScFEZW1jNlic5iSH7VmzDQVXkccaipunJ7e7Ko6vqytpccoUttYxZpc4LAGwsVFwoAA69o8z0q6MaVFU5dUmy+3J2x4tx8kbTDKHewClFjvre507XKsWu00MyipS6fT3v8A0bdDqZYepxjfr7V/sbZtrYmOGUyYNwt5BmDIQCQXIazXNgb3HPzVmXh8JZlGM/mik2q7Lua4eIzlCSUPXucnmVR5LE+lbf6mvYPFLvdfEiKVmjDSkowIyhSALEm+Y91QnFNbmPXYo5cXTKXSrW42YSfESM6JhWZpBmUApyMYsW7Vm7IB6d1Z808WJXOVf7KF4DOUY5FJ9Mdrrvz67c+5zmVUtozE9xSw9uatZ6Y47r7xvHhpcPDGWYI8mdVAKCwzMwLENl6eqqMmKLkpNnKGPD7fnYQhMGTk7QAeMgqEydntdjyx36aVW8MU6cuf6kJyjDeToSt/NomfEkujRPGojMZsbWLE3YG37XdWiGLy10koSUla4K7YpCyoyZmcXOXIO45tc3dfWr8TakmlZfgclNOKtjbhcXKzZlgZg6KRYpewUMSe3ys4PIffa16xR3kjS/EFF9TXNfzgT9rYbJI4fMr3uVyDTN2gLhjpY1RO+p2ZcqkpvqVMv/B9ts4eRkSNpnmyjILA3TMRYk26mqpxsxanEpq26oZYd655ERI4CXZr6MmvwjPYLnuuiSKb93qqElGPzN7FL0uOMXKT9N/59hZ3925400YdGiMasVU2YnPbUkEW8kVLHVWnZsjop6VuM+XRd+DU/or/AEzf0R1YTOe4/wDWyfvt95oDSkhF7Ei4sbG1x3HvFAeaAKAyDbl/y+hoDFAFAeo5CpBUkEciDYj0GgPNAFAZViDcaEciKAGYkkk3J1JPMmgMUBkUB6klZtWJJtbUk6DkPRQHigCgPTuTzJPpN6A80AUBsaZiApYlRyBJsOmg6ch7KA10Az7zfEdl/QT/AN3PQC5FOy+SxXUHQkarqD6QeVcpcg2SYyQggu5B5gsSDrfUX111p0q7oVRoNdBlXI5Ej0UBu8cksRnexvcZjY3NzcX1ua40nycSrc0V06ZRyL2JFxY2PTupR26N8uPka+aRzfnd2N9La660SSdoJtcEc0OArW5UFWSBjpL34j3sBfO17AWA58raVxxT5R3qdVZHNdOGUcjkSLixseh6eigN/j0lgOI9hoBnawva9tdOQ9gpRxpPk0SOSbkkk8yTc0CVcGFa3Kh03DGPyzvYaDtHut91hR7nGr5NckhJuSSe8m5o3Z1tvkwjkG4JBHIg2NA1ZuTGyBQodwoNwocgA66gX0Op9ppVnGk+TS7k8yT6TehJyb3Z0nwafFX+mb+iOhw57jFvM4AuS7WA5k5jQDztXwVYqGTCIRm8ZZksMoYMoLn9rLYoCRc9De1SaV7FkMadXJL33pX+X+wv79brPs7E8F72KK6k21BuOmlwQRSVdiHS0t/wLwqJwZ23RYQJJnHEfIwS2gSS1rn/ABWKmtS0k3HqKseaM5dKXerIm82whhuGysWV8w1tcMgW/Lp2haq82F4qvuT8yEpdML2rn+xRiqSReYDdp5cOZgw56LbmAQCb36a6eapKNnpYfDcmXB5yf29uLPW9G74w2QqxYNcG9rgi3d0pJUT8S8OWlUXF2n6lBUTygoAoAoBq3R3Jlx8cjxuiBDlGa/aa17achy189edrfEseklGM03fp2RfiwSyRbXY3Y/cSWPZ640uLkKzRZSCqMbKb9TqCRYc/NXIeJ45ap6avv7rk75D8rzBPr0jOWGxNjy4qThQqC1idTYADvPToPXXUrLMWKWSXTEuJtyMQmEfEvZShIMdjmsrZWN+Wh1841vSi56Saxub7dhXrhlJezNnvO4RLXsTqbAAdTU8cHN0jsVbos/8ApaYJIxyjh30vctYBjbuFiOdW/Dy39iflsoazlYz7zfEdl/QT/wB3PQCxQBQGRQF1FuxOyowCkSZcoza2e2UnuFiDVrwyWPzO38RDrXV0kgboTZ3TNHdQpBzHKwbN5JtoezyIFTWmm20yDzx2KCSMqxUjUGxHnGlqzrc0Si4y6XyXh3SxAdEIXtgm9yQtrXzac9RyqXSz0v8AxGoU4wdb/sq9TTLuzOqyOQLRkg687cyumorjTTorfhmdQlNpVH816Gna+xJMOsZe3bB0F+yRbQnv1+w1wr1Why6ZReSt/wCblXQxhQBQFtsLdzE4vN4vEXyWzHMqgXvYXYjU2NZ9Rq8OnrzZVZZjxSybRRaR7g4sxRSkRqsrKoDPYgubJmFtLmwtzuwvbW2d+J6fzJY7dxt8enNFnw2TpUvUgb0bszYF1SYoS4LKUYkWBt1AI9lW6TWY9VFyx3t6kMuGWJ1IgbJ2ZJiJViiGZ2vYEgDQEm5Og0FayOPHLJLpjyTjuri8pbgNYScIm6+XmyWAvcjNpfl567RP4fLV17ffgh7Y2TLhpOFMuVrA8wQQeRBGhHMeo1wjkxyxy6ZEbDwM7BUUsx5AC5rsYuTpEErJcexpiivkOVmCgkgak5dRzGulWLDOro70Pk17S2dJAQJFyki41BBHpFRnBwdMSi1yP/g0+Kv9M39EdQIiDiJFWVyQ1xIxBVwtrMf8p1oDpGF8JePxksDAxI2GbMoJIEhZWQ8SyEsMtxpa2a/S4HWJu929j7Rn42IU5goVVR7IoHcCp5nU60OFFGya3Vj3WYCw159k36eygGXZ215cQqYdcq5ChDs6qxs6KoLZLWFwfQp5nQz8ydp9T+nbY5BKKaXcrNs7XMxAkU9i4AV1ABNrnyNb2HsqWXNLI7kRhjUeCtDpc9lrdAHFx6Tl19gqomMWxNsOyeKpZQVezO+oFmcgEIdedtOtdUmjfDxHNDB5Cqt/ruRd5dpNJKUmBJiLL2HGUkGxI7Gt7f7CjdlOo1eXUV1vjgo5CL9kEDuJufbYVwzHmgCgPUZF9QSO4Gx9tjQDZunvrJg1MUKrlkfNeQ3ysQFv2VBtYDoeVYNX4dh1UlLJdr0Zfi1EsaaXcsN5978SIBhJsjK8aEvG3aK9ATlAB01stcx+GafHn8+N39djnny8vy+wjMyXFla3UFgSfQcot7K9ApLndzeU4J2eFL5hZg7AggG45KCPbXU6LsOeWJ3EvNtb1TxxPA7RuJ87HIxJVXY3AJjAAOthqQO7Slk3q8ri4vuJUrL+yGHpYH/8iuGYn7K2oIHzojE2IILixB6HsX6D2VOE3B2jsZNO0Mu09tSph1duGyS5guWQ5lDKCRYoLAX631JqSzSTk/X/ABX9CfmMS5GS3ZVge8uD9mUVUVjJvFbxLZWa5HAnvY2PxufloaAiYPYySRCUEBWl4IVp1EmbIXuUEZOSwtm79KAly7rZUZiVGW9x4wA2ih/JMQI0I521qccbasY/nm4LlK/YXZDHmGUPbrdgT6jl0qAGnZu2i0UcaALlkjRWaQBtT2QQF1XoSBewrTHLk8vlUq/yQcYN8b+u5cRTTlyPgVORTZpwB5HEBByatZrc7XHrMlrpudJLj7HJ6aMMPnN7XXvv7enuIeOxSvJxLPdmLPdl1ub9my6de/pWVu3ZYmxni3rd7yWAEa6qXUZsxA0GW5N9dLV3qZ7cfFtTNvJ8vyrj1v77llO86l4WaO7knNxgAAzMllJjGgKHmOo9XFJ9Sj6jDr9Vlxzpx++z39PoLO8e3TOAhWxRjqCCCeRPKuyfYx6zX5dSlGdbehQVEwBQBQDxuLvK+Fjn4KxmyLJJxZACSvZ+DsAWOvk/8Pm+IaPDqHDzOr029/X0+powZZY7ca+40ybYxhSOI+KjIyMrma2bI5AvdLeUuugNu41WvCdMst/NcrXO2/P0IZfEJwik/wAL0FLwj4mSSWN8QYy7RDhiCYOirc+UMtw179e6tGhwYsEZY8Sezd33ft6r0OZM0stTfoQNy9oGCUyRheIsUhbiSKqFRqQul82gsL62Nb0T085Qlca4fI6YDebESWULhu2eIM8jIOcbjmlv21H/AGnu1hkzLGraf23LH4lONJpbsWfCBineRTiMhZQ6JwJgyDKdSezc3JHXUDpXYy64Rn2f7/cjqZznUpV9in3axISUFV7dm1aRVS1r/wCG4NvPV+FtS2r7lEG09hsw88zxK44IVjmBaax0Aly24duRA79OfWk9bKCuhLP0rcqd7EZoYppeGQS6oscyswPUuuS4Gg61nesWebjTVe225dqccsc+iTTr0douvBp8Vf6Zv6I6kZznmP8A1sn77feaA1CM93M2HnPmrtHaZ5Zbc64cMUB74RsDY2JsDY2JHQeflQUYdCDYix7jpQHmgCgMigMlaA80AUBsjgZvJUmwubAnTlf0UoHigMUBkCgG7bm6SwQFw7l0ClgQApJtmsLXA161semXk+Ze/wCDJDUSeTpa2FCsZrM0B6eIi1wRflcEX9FHsdcWuUeKHAoBn3m+I7L+gn/u56AWbUBkqbX6HlQHmgM2oAoDFAFAFAZtQBQGKAzagCgMUBsw8JdlUc2IUekmwrsV1NJHG6VjA250wcJniJKs18zW7JUW1UG/aHTvrV8HPqSbRmWrhV0/59yl2ngWgkaNiCVtqpuNQD/rWfJjcJdLL4TU1aItQJhQBQBQHS/Bp8Vf6Zv6I6AQ5oFaSS8iJZ28oOb6nllQ0A77F2tEYoI1AkMJBcokxA7LjMvwXlEXOtutaFlSSRvhq4RjFVwK+8DRT4h5VnjUMRYETX0AGvwfmqmcup2Zc2RZJuSKmCBSTeVFtyLCSzc+WVCfbbnUSo6Tuvt+EYaHDhVkeF1fsCUiwkzFh8FcNc8uWmptevKzaDJPLKals1X4oujOKSW4t7742HF4kypIkdlCkMsoa63uSBFodbeqtejwSwYuiTsrm03sKsqgEgMGA6i9j6LgH2itRE8UBOwcCXVmljtcFkYS3sDqCRGRr5r86BHUxt3ZZtK2FHBEeQEROVU5tQBkAAuQM2h6W0qa8u+C2eackup3W30XscuxeGizOyTR5bsVW0xNtSFuYwCeQuagVGmHCqQCZo1P+FhLcf8AihH20A94baMIjDwgHJGVLBZcotlOUkRXy2uxJ9mhNVeXaps91eMQhkThjXSlS9b+vou31Yl4qBGZm48IuS1gs3XWw+DqxbHi5J9c3Kqsrq6QLDBRhSkgniVlIYBllJBBuL2jIOo76Aa9s7YEmGszRqZdMxExQhSMxX4K5N9PN36Vunq1LF0JU/wZY6drJ1NibNh1FrSo1zY5RJoO83Qaei5rCaiVhII0dWM8LBWBtabW3/xVKD6ZJsfQYN8sSkoijzJGY8zEukods9hbSLyBlNj1ufNVuoyxySuKIxlldrJK12FPEwKtrSI9/wDCHFvTmUfZVBI0UA07wpfBbKBIUGCfU3sP0ufnYE+wUBJ3RijiLGQLLnAyWhlbk2Um5i0F2UXHWwqyDUd2jTgnHG+qau+Cw3ggbEYaNEiZRGVJbgYjINClhaHkTy5cq7kyxdR7vhf49SWXURzRUILdCNNhgrBeIh6EgSAL01BQH2A1UZBo3MwcUUwkmVcRGyOEUQyuCwtcgNFZrC49YrLqYTyx6Mcqe382Orbkt9uxxYjCrhsNAyukpYlYJTa7OLdiEludraC481V4MMsc55Mk72X0Xu99uCU7SjapPj3+nqIGOwnDOUurMCQyhZFKldCGDotje+nmrammrRAjV0EjB4YObZ1U6ABg5zE92VW/4aAfdjw4WDDLxIC+JjmBdmhlyWDqCpvFcEqwWxWxYirFKMVui2E20oKKf23KrfTACXEPiI1EEDhSmaCdBYALm0iy6m/I1X1xyNuG9fgjKE1dp7CxHh1LEGVAByYiSzeiyE+0ChAb9lQIuGMTKrkSAs3CluCpDWB4WYHL06j7I2999j0FPTQhFZYS64u+yTv17vb/AGR96tnmVxLYxjLZi8OIF8pNzfhW0uBfzUxpuN8r1K9ZqcWqy+ZhXZWttn9v7ilKgBIBDAdRex9FwD7RUjGT9goOKj51BV1IUiQs1tezlRqsxOpp1ZDIri0P/ulGWV1VmGRxmEU1wMycgIzpcWNyNR5jWyWvgppvZb/UxrSzdRTVt8eoo73Q5pTMSEDquQNHMrOFAW4vGAfbWTNJTl1RWzNWKDxpwfK59vYqodnqwuJo/JzMMsxKjre0ZGnK97VWk3wWkwbtyE5QwLa6CLEE6c7gQ+uuLd13OtNR63xxfa/QhY3AcO4Mi5hbsZZVbX96MD7a601yHFp0yFXDh0vwafFX+mb+iOgOeY/9bJ++33mgPWA2hJCSYnKE6Ei1ARaAKAk4HHvCS0ZsSLE5VOlwbag9woDRI5YlibkkknvJ50B5oAoAoCT4/Jw+Fm7Gulh1IbU2udQOfdQEagCgJUO0JEjaNSAjXuMqk62B1IuOQ69/eaAi0AUAUBumxTMqIxuqXyCw0vqft1oDTQBQHuWUsbsbmyj1KAqj1AAeqgPFAFAM+8p/Qdl/QYj+7noCkg2pKmXK7DJ5HUL2g2gP+YA+qu23sdcm0k+xMG9OMylPGJcptcZtNDmH261FxTlGbW8bp+l8nMf/ABtuGzZUsxJJPM6muhu9yXhtrTIFCyGyZsgNmC5/KKgghSe8a1FRSbkluwSMNvHio2LJO6km5ym2ty3LkNSTXJQjJSi1s+fc7OTmoqTvpuva+aK7ETs7M7kszEsxPMljck+cmpRioqlwcNddB6RyCCCQQbgg2II5EdxoCbLtmZrlpCSWLMxtmLEoxJa1zqidf2RR78nYycWpLlHvF7exEqCOSZ2QDKFLXAANwPbUMeOOO+hVfPuTlmnK7fPJXXqZWT49tTKGAfyjckhSxNgL5iLjQDkfvrlKqJZJyyNym7bPeJ3gxMi5HmkZSCCC2lm1PtNSi+mPSuCvHFY76Nr5K2uEj1DKUYMpIYagg2IrsZOLtHGk1TJse2p1XKsjAWIsLDQnMb6a66+kk9ahKKl+rc6tpKS5W69jVjNpSyhRK7PkFlzG9gdbCpdkvQ41cpTfL3b9WaIpmW+UkZgVNjzB5g+apKTXB0mYfbU6G6SupsBobaBQg/8AqAPVUVtLqXJ2TcsflS/Td12v1IuKxLyNmdizG1yTc6aCutt7s7KTk7ZprhE6X4NPir/TN/RHQHPMf+tk/fb7zQEegCgCgCgCgCgCgCgCgCgCgCgCgCgCgCgCgCgCgCgCgGfeb4jsv6Cf+7noBZAoDLIRoRY9x50Bi1AFqAKAxQBQBQBQBQBQBQBQBQBQBQBQBQBQBQBQHS/Bp8Vf6Zv6I6A55j/1sn77feaAj0AUAUAUAUAUAUAUAUAUAUAUAUAUAUAUAUAUAUAUAUA3bYg4mF2On+KKZdOeuMnFDsYuTpD7gNzsLhsZGUDkSRSDKTezKYzmBtppmB9ItW1YlGWx5mDxLNjTmkn/APf9FbtnYWFkxGKZ4zdSo8o/JRm669b1Gflxfzfk+h8Oi9Zgeacbe912ogzbtxHZ6sIbM0UbB8hzZmy2N/OTy89U+Zia6U1f2uyU44lp7Stuq9WydsfcTBx4yBZS80ciy9liLZ1UMtytjYjObeYa9/keJ5dRi0znj2do8nTZJSk/MjS+5YYbwWYXF7SxESSNDDFFC+RNWzSZwQC17DsX6+UK74Xny5tMpZedy+dXsKEG5kcc+IilLOYZ3hU+SGy2s3p1Bte1aM+WWOUUlyerotBiz4cknJ3H0r0vcShAxtZWN+VgdfR31otI8tY5y4TAwNyytztyPPu9PKlo44SXKN2J2bNGQrxSIWF1DIykjvAI1qMckJfpaf0ZE3bD2PJip44EsrSEhS1wNASenmNQz5o4cbyS4QJ+8u6U2Dm4JHEPDEl41YjKxYXOmmqmo6PUx1WPrgn6E1jlxRvh2FAcCZi0gmALfsmPQnS3PkO/mfVW9Yfk6jT8Mnh8xPcWKoMYUAUAUAUAUAUAUAUB0vwafFX+mb+iOgOeY8fCyfvt95oDRagC1AFqAzloAZCLX66jzigBltz/AOX1FAYtQBagC1AZC+cUAFfOKAxagC1AFqAzl60AFOXn5efpp6wfZQAV/wBqAxagC1AFqALUA5Y3FCKDY0hFwkcrEXtcLjJzbkab9uSUXT/f8jbjfCVheLE0auy5XD5gFZSxQi3PN5Jvr3V3SZ9Rb+Jr26V/lnnz0GPoqDafvuL0++UUkkzsCAzXQaE2yqtm6X0qjWwlnyKUeEfS+C67DodO8U02/Vd/yXu0PCVh32cmHyuZwkQbsgRhomVr3vfXLpYaX81eNp/CMuLXfEdS6bbXN7/79TBHMkkq4r8EfC+EHDRzRsEcoFbOdMwJAtlF7HqDcivQ1mHUarA8c3G7TVXW37mjV6rHliowTXrZa7r+EzDR4+fEPDLw3iSNWUZmGQlu2o0FyW1ufJXz1ZodM9Ph6JO3+DDsVeN34hklxEnAlTiSM0Yy6m6gWbSwbQ8r/ZWpvL1Jxkkl2av82enptbix4nCSd+3crId5IVWIcJzYDXIbAhRe3Vua92hHfWOekuLoyeH6/Vx1jyanI3Cmko9vTbj78nhN7IUANmzCQPYixsCp5m9rgdxtpUHo5Pa+1Hq5/FsM8eWMYv5vp6Vb/b3LfaHhHhkljkRXTLG63IVjd2Q2HPTsDWs+m8L8vHKE3dtPuuL/AMnzGpjnkl5Mkn3v/RUS704YCMjiM6ySSC+VQhd2ZmW2pJzXt09lehDBSkmkrpetpKt7/Ytm8k9H5DrqfMt7vtVbJevqMWyN/tmsJPG1nL2UJIgBdlXMchudNXNr6ecVZpsawJqKSt3XbhL+w0E8+nx9M5W/3+nuJ2I25hzhnjXOGIZVBAKgEnLcg9Fy9Od/Sd3nry+k9B6tPH0UKYj/AMw+38KymIzwv8y/b+FACw35MD6L/hQHvxNtfNqey2nTXTTWgM+Iv3Hu8l+Y5jyedAZ8RewNjY3AOV7Ei1wOz5x7aA1tBbQkA9xuP9KAxwv8y/b+FAYMf+Zft/CgOj+DT4q/0zf0R0BjE+DLM7HxnmxP6nvP0lAavev+dfwPzKAPev8AnX8D8ygD3r/nX8D8ygLfCbqYmNAiY0KqiwHiqGwuSeb+c0Bu/wCnsXmzePC+mnikeXs8tM1tKA9HYOM64/u/9KmtrEA2bUaD1actKAoPev8AnX8D8ygD3r/nX8D8ygD3r/nX8D8ygD3r/nX8D8ygD3r/AJ1/A/MoA96/51/A/MoA96/51/A/MoCdsrcWXDsWhxmUkAH9HVrgG9rFz1oCwXd/GDXx/U9fFU6f92n/ADuoDyN28UHzjHC9lFvFI8tkzFRbNbTM3toD0NgYywHj+gIPxVB5JJA0blry7tOVAUb+DG5JOK1JufgLc/8A5KA8+9f86/gfmUAe9f8AOv4H5lAHvX/Ov4H5lANsngn8ZweCXxvJwI5UvwM2bNPK9/1gt5Vra8qAh+8V8/8A5X86gD3ivn/8r+dQB7xPz/8AlfzqAPeJ+f8A8r+dQE7ZvghmguIto5cxBP6Gpva46ynvNAS5PBpi2IJ2qbjNY+JoPL0blJregNnvdY3/AN2I0A0waDQaaWk00oCoxfgTeVi77QzMQAT4qNcoCi9pedgNetAafeK+f/yv51AHvE/P/wCV/OoA94n5/wDyv51AHvE/P/5X86gD3ifn38r+dQB7xPz7+V/OoDdg/Ao8Th49oZWW9j4qNLgg85e4mgLb3t8Z/wC6cjcfoUel+74T7KA1yeDLFta+1D2QQP0NBoSCeUmuoHPuoDY3g5xpBHuqbEEaYNBobXAtJp5I5d1AVOM8CbyuZJNoZnbyj4qBfp0loDT7xPz7+V/OoA94n59/K/nUAz7r+DHxWJo/Gs93LX4GXmFFrcQ91Af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4" name="AutoShape 14" descr="data:image/jpeg;base64,/9j/4AAQSkZJRgABAQAAAQABAAD/2wCEAAkGBxQTEhUUExQWFhUWFxgYFRgXFBgYGBoZFxoXGBkbGBwgHCggGBolHRwXITEhJSksLi4uGB8zODMsOCgtLiwBCgoKDg0OGxAQGywkICY4LDQ0LCwwLC4sLCwsLDQsLCwsNCwsLCwsNCwsLCwsLCwsLCwsLCwsLCwsLCwsLCwsLP/AABEIAI0BZAMBEQACEQEDEQH/xAAcAAACAgMBAQAAAAAAAAAAAAAABgQFAQMHAgj/xABKEAACAQIDBQIHDAgFAwUAAAABAgMAEQQSIQUGEzFBIlEHFDJhcYGRFRcjNFNkc5OhsdHjJDNCcqOksrRSYsHh8BaCkkRVg6LC/8QAGwEBAAMBAQEBAAAAAAAAAAAAAAIDBAEFBgf/xAAzEQACAgEDAgQFAwQCAwEAAAAAAQIRAwQhMRJBBRNRYRQicYGhMpHwscHR8SNCFSThBv/aAAwDAQACEQMRAD8A5XhcTNLjFhM8oWScRm0jXAZ8umvnoBqx+6M4s0eNfhNJJlkeR7GMNhoo9EzNxOLM0bC1gYz6wNEW5uOJCtjVVyUGUyzmzSNJHGCQhHaeNxcGwAuedAZ2bunincXxhMeaE3WWRTJFLwGZosw8pVmQkEaXF+YuBqXYE8kEskWImvHjJMPZpHa4vCkVlUFi5eTU8uXUgEDOI3TxiFQccnwjpHCeNKRI0i5lAIBA6i5PMeegPcG6GMzRrJjchcx5hxJmZVeWLDueWUsksqoUzA3B6a0Boh3Yxj9pMaDGWkRHMkwBaPjllIykghIS9rcnTqaA07S3fxcMDTtjVKAK0Q8YdWlRkhkzIrWNws0Zymx8ruFwN67vzsmcY4xqIlkfiSTEn4HDTSsoRDZVGIQAXJNjbzAbsLupi1N5sS9g08bKkzhw8UeLaNhmFjGzYaQZvN33sBE2zsTEYaOcvjM8kOQsIp2YL8I0UiOOauHyEd4DeoBV91Z/lpfrG/GgD3Vn+Wl+sb8aAPdWf5aX6xvxoA91Z/lpfrG/GgD3Vn+Wl+sb8aAPdWf5aX6xvxoA91Z/lpfrG/GgD3Vn+Wl+sb8aAPdWf5aX6xvxoA91Z/lpfrG/GgHDFzSyw7Gj40q8ZZEdlds3axsy356kDvoCbPufiCgaPHiwknV5HxJEaiN4Y4wW6OTJr0FvUQKvDbExM2LGGixTi8GGlLySvlDYiLDsFLDQAyTBQeunMnUDOA2HipsIsyTzZ/GWgccR2F7wLGFVQWuWka7HTQDmQGA2zbrYxSo8eX4RwkFppSJWaJJlykAgXDBdSO15jegN+F3OxhljjfHBC7IGAeZiqmaPDOeQUskzhMmYEkHprQELC7v4uRFlXGjhMGKSF57NwxiGcAZc11WBmItyeP8AxUBja27+MggadsYuWytGOO6vKjCNgyK1jykTsmx0bTQXAV/dWf5aX6xvxoA91Z/lpfrG/GgD3Vn+Wl+sb8aAPdWf5aX6xvxoA91Z/lpfrG/GgD3Vn+Wl+sb8aAPdWf5aX6xvxoA91Z/lpfrG/GgD3Vn+Wl+sb8aAPdWf5aX6xvxoA91Z/lpfrG/GgD3Vn+Wl+sb8aAPdWf5aX6xvxoA91Z/lpfrG/GgOjeDnGSNhnLSOx4ralyf2I/PQHN8XIVmdlJDCQkEGxBDEgg9DQFhhpcevCKNilzkiEqZRmMpBYRkcyxAJtzsO6q/Nhvutud+PqKNePfGYZ+HK08TqEsrO6kBblLa8gWYi3K5tTHlhlj1Qdr2OtNcmmHbeJVcq4iZV7OglcDsgBdAegVQO7KO6rDhcwbG2knCI40YncBG4pALS5blrNdS1lJJFzlHdU/LltsUfFYt6fBs3iTG4HERHEymcgiSMySPLGWXQEhjzH+tJwcHuMGeOVWihk21iGzAzy2aQysOIwUyE5i9gbZr6381QLybBvVik4ZV9YzM4bmzSTqVkkdibtJlIAY8go89wI2NxmLyNxZMRkmIZs7SZZCLWY3NnOi6m/IV1prkk4SSto0y7XnYBTK9gnDADEDJZVsQOYyqg16Io6CuET0+28SRlOImK3ZrGVyLvnzm1+bZ5LnrnbvNAYxO2MRKpSSaSRTkuHct+rzZRc3IAztpy1oCGqk8hegPNAFAZtQBQGKAKAKAKAKAad4ZCuC2UykhhDOQQbEEYucgg9DQFNDtPEx2KzTpfNYrI63zlS9rHXMQpPfYX5VywbE3hxahQMViAEXKgE8gCr2eyva7K9ldBp2R3V0EfD7Unj8iaVNSezIy6sVLHQ8yUQnvyL3CgJOH3hxAlSVpGlaNs6CZmkUOBYNZjqRYf+IoDT7s4ixHHlsX4hAkYDiXzZ7XtnvrfnegJkW9WJUxlXsYxPZv2i+IBWWRmvmMpBAzX0yrblQEGba07q6tNKyyNmkVpHIdtO0wJszaLqe4d1AQ7UBigCgCgM2oAtQGKAKAKAKAKAKAKAKA6X4NPir/TN/RHQCBOoM7A8jIQfRm1oD6b2qeGcHEkQKGdU+jVI5GUju8kD1+evzzA+vzpylv0v720bpbUjk3h3JOJw5KZfgSBcgk2c93p7zzr6X/8+orTySd7/wBkZ8/6jmQr3ik+gJsO74XDAmzK+FY/9rpcey9bvmcFvTPn04xyS2tbiP4aPLw2t+zJ6ea6/wDO6qtR2NvhvEvt/c5uKzHpnRkw4OyQMguUB5Dnm8r09a1V8h6tf+tx2MeEgfo0XdxB/Q1v9a5m4Oa79C+pzmsx5YUBYbvwCTEwoQCGkQEHkRmFwfVVeV1Bv2ZXldQbOwSbMUYuGVFVbRyq1lAv5GX2Xb7a8ZZG8Uot+h5nW+lxObeEZAMc9gBdUOgtfsjWvT0bvEjfpX/xiyo1rUaB/wAfu/CHgUR27dmt1ARmIPf5I9przY6ibU3f8s+pz6HEvIqCVtJ877X/AGF/fTBxxTKIlyqyA8gNbsDpfTkK1aabljTfJ4/imJY9S4pJcbL6C/Wg84KAKAKAKAaN5B+g7L+gn/u56A75iLZsCDDykGU8hH+jT9AdOWWx01HUCvz6DaWd9fb9/nRuf/X+djEOFibGTFoNTBASzRgjRpxYc+0B09FdnkyLSwSn/wBpd/Zfg5S6+D5x3rjRcbiljGVBPKFGmgDsAPMK+50rk8EHLml/Qxy5Zjde3jcAZM4MqAra97m3LrWvF+tFGobWKTTrYbvDDgUjmgdEC50YHKAAchFuXWx+6rNQkmjJ4fJuMkzntZz0SZsjDCSeONiQHdVNudialFW0izDBTmosZd/djwwLEYkyliwOpNwoHeeetW5YpLY1azFCCTihOqgwhQGRQHRP+h4zgo2UNx2WNjdtO2VzC3LkTb0CvP8AjGsri+NzD8TJTd8EPf7duDDRI8KsCz5TdiRbKT166ffXdJqJ5ZNSJ6fNKcqkI4reaxmwe7IbC8Ys2cqzKotawva+nW3f1rJPUuOXorbY9rTeFxzaSWa31K64rb8md4d344YA6FrggG55gg6nTTW3tpgzyyTaZPxPw3FpcMZwu26d16CvWs8IKAKAKAKA6X4NPir/AEzf0R0AhztGJJM6uTna2VwvU87qaAfovCdPLEseQfABZGcyWeQRkDKSE0JvqRa4vqK8mHgumjklkV73t2V+m39Sx5ZNULW9e9Qx8olnRwVXKqpIoUC5OgKHUk6n0d1bNJo8elh0Y+OdyMpOW7F+Bo7nOrkfs5XAI587qb9O6tREd8JvtPPw4luvCAcG668JSe2RE3QdwHoqzzZUkZPgsVt+pRbw7yDGOrzLJdVyqFdQLXuTbJzNcnNze5bhwRxKolLG0WY3V8v7IDqCPSclj7BUC4acDvAZkTBopAYCMEuL285EZt3Xt+NWea6o0PUzcOjsQNrbwidFjlWQhD0dLkgWuTw9evtrkpuSpkcmonkVSKCYrc5AQvQMQT6yAPuqBSeKAnYDFRxlHyycRGDAq6gXBuNCh83U1xpNUzkkmqY4LvfK/wClZDlh7JXiKAeJpyyEnkNb6aVmWjxqLj6lHwsKoW9tbXjxMjSyJJmIsLSKFFhYADh8qvx44449MS2EFBUiuwzxAdtXJvoVdVFvQUOvrqZMbIt4OMC4jy8AcQ3lF2HkED4Mj9rlceY9KzLSwV87nrS8Z1Eum6+Xfjnat/37FLtfa8WIcO8TrYBQFkW1gSeqEk6mrcWNY49KMOp1OTU5PMyclK1r6cunWrDOYoAoAoAoBq3gt4lsq5IHAnuQLkfpc/IXF/bQDzB4SpcUU4EJLYYNPLdVsyJG0bmxlWw+EvYEm4HOvnn4Np8PV1zdT2/Ka/oX+bJ8Lgmz+ESeEHFSYc+LyFI1sYzZ8hk0IlJN1YHybaVW/BdNKtOpvqVvjs/x+R5sv1Ucg2xi0mxDy3a0sjyP2AuUuxYhRnNwL9SK+ixY1jhGC7JL9ilu3ZP3aw4OIRoDI8kZ4gUxRgWTtG95h0q7G2pWijP09DUnSewwb8YlsbHHiGV0hiCrdRG/alCvqOKCNMulvWalkk5rqoqwYoYJdF22I8qxArlZyL9q6KpA08ntm5587dKqNZYbIgQzJwXlMgYFRwkGq9rrMO7vqUU29izF1da6eRh3pxPjMKSMHSJFDkhY2vxCVXTigjVSLWNqslJzV0X5sss0LqkhNxCxi2RnY9cyBfZZ2vVJkNFAbsMqG+dmXuyqG9oLCgOlbO3kkmgjSGN2OeOLPkTVhZgMvFFrqNTyGtYPhMfm883sYnp4ddX9it3228s0ccUiSRBgsynKjkqQwXlIMvXQ61PS4IwblF32J4MUU2077CSix5jdny/skIC3Tmuew69a2GobNkbTBg4SFzYiMSMiALxGIW4MveedZJ4IPIm3z2+h7mm8SzQ0koQgqj/29L427njeXHZo1jlzpcm5EaHMUOU6cW6i/fXcGGEJtxZDxHXZ8+CCyQST3Tvnt9vuKU4W/YLEd7KFPsBP31qPGNdAFAFAFAdL8GnxV/pm/ojoDnmP/Wyfvt95oCPQBQBQBQBQBQBQBQBQBQBQBQBQBQBQBQBQBQBQBQBQDPvN8R2X9BP/AHc9ALINAemlJFiSR3X00Fvu0oDxQGQaA2SYhm8pmPIasToBYewUBqoDINAe3mY2BYkAAC5PIch6OelAa6AKAKA9pIRyNrG4t3jkfTQGGcnmaA80B6RyDcGxGoI7xyNADOTzN6CzzQBQBQBQBQHS/Bp8Vf6Zv6I6A55j/wBbJ++33mgI9AFAFAFAFAFAFAFAFAFAFAFAFAFAFAFAFAFAFAFAFAM+83xHZf0E/wDdz0AsUAUAUAUAUAUAUAUAUAUAUAUAUAUAUAUAUAUAUAUAUB0vwafFX+mb+iOgOeY/9bJ++33mgOujwZYUeKmz3uvHBY9scNmPnU5gBp0Jr5z/AMtlfmcbcfvX32Ak+E7YcOExSJAhRGiVrFi3azODYkk8gK9LwzUTz4XLI7d/4AoV6IGvB7uRvGhu5LFDcdzlRlA9fOqpZKNXw66VK+a/JXbx7NSHIUuA17g68rdfX9lShKyOoxKDVFMKmZxtg3PD4OPErISzst0VOjOIyB1zDn3ffWGWtrO8TXC5v2s9FaFPTrKnv/8AaNnhA3ehwohMIYZrq1ySDltrfoxvyqGg1c8/V1VsNfpIadR6b3sTa9E84tMBsOWWJ5Vy5UDE3NicozNb1VGU1HkonqMccixt7vgvN4d2IYcIJkaUuCitmylCWBvawBXvF78j6aohkyeb0yqt/W/5+xTp9Z5s3Dparvdr6CfWk2jRurue2NjeQSqmVsoBUtc2B11FhqNdapyZlB1RxsmbS3NSHZ/jLO4lspKkDL2mAy2tcEX536VGOa8nTRFyppCXWgmXO72xxiC92Khbch1N/wAKvw4lO7NOmwLLdvg3ru2TE8nEHZL2BW1whI1N9L2qXw/yt2T+DfQ5X6/goDWYxl9udu947MULFFVSzEAE8wAB7fsqMpUijPm8uNl9h/B0Sk7NLYozrGMg7QX9pu1pfzf7VWsyZT8ZulQhmrjaM283xHZf0E/93PQFZuzsrxrExQFsokaxa17AAk289hpVOozeTilkq6BYb+bupgcQIUdnBjV7sADqWFtOfKqNDqnqcXW1W9AW62gYIt3SGjzsCrGxAvcHKWty5ac6r6+TStM7V9zZJu0OIVDlVyBgWXMSbkEaWGlvtFc8w69N8/SmVG18DwZCgbNoDe1uYvVidozzj0yaLDdXdtsYzhXVAgGYkEntXtYeo9ay6rVx06TauzTpNJLUNpOqLODcR3heQSrmRpVKZTY8IldG7yQenUVCXiGKM1B3vW/14Ll4bNwck1tf4FA1uPON+AwTzOEjF2N/s1N+4VxtLdnJSjFXJ0vctY91JyH8gZCQwLdQM33EH11F5IoyS12FTjBO2+K/YozUzYS8NsyaSN5EjZkjtnYDQX+/1cqi5JOmcbouI9y8QfFz8HbEeQc2i9gydrTqoJ0vyqDzRV+xzqKvbmyJMLKYpbZgAQVNwQeRHXv591ThNSVo6nZFweHaR1RebGwvVkYuTpE4Qc5KKLaLdmUsy3QFQp5kg5r26eY1ctPK6NK0c23HbYp548rFTzUkH1G1UNU6Msl0tpk3YuxJsUzLAmYqLtqB6OZ5motpclWTLHH+oto9ycQcOk4y9twuQk5hmfhgnS1r8+6udSuir4qHU4kPebduTBMiyMjZwSpQnobG9wPNSMrJ4cyyp0OHg0+Kv9M39EdSLjnuOtxZP326ec0B0fC+EfEzIvDw6Xw68WZs5s6qCpstuze9+bcq8deDYk5fM9/x/kCdvhvK2PmErqECqEVR2rC5NydLkk9w6Vu0mkjpodEXfcFFYa8/Np09vorUBk2ft1yqxxgK6i5YsQCsXwhFhqPI7+nSq5YlJ7mj4h9KikVm19qcfLcZQt7Aa87X+6pRjRDLleTkgdnXU+bQfbrUiocdi70TPCmChjUPbKkma1gCXJI5XsDrf1VhloISzea2/p9qNy181g8lJfUg7171nGKkbRCPIxJs2a7WtpoMo599d0uijp22ndjVa16iKi1VC2AL9eXd19tbTCNO7O83BQQLAsjs1o2Z8q5n0GZQO1qf8Q00qjLhc3tKjLLR45ZvOld7fTY1bd3ikaN8NIgVgQkhve7Rtrp07QqaxpS6iOHQ48M+uF39f533Fuw8/n066+f0VYbBp3R3tbCI0SxCTO9wWfJYkBdeemg6jrVOTCpu2Rad8krebeWfxfxWaNVZwGLqea5ibZehuLc+lI4Ep9Rxwtp+gli1xzt10/3q4mWmxdsHD5rDMGtodLEdedW4srx2X4M7xXSuy32ltmaNOFOgZnRrMGB7JLLqASNLEDXkBU1qH0tNFvxknFxa/jFRref2VnMZebqbxnBSM6rnDLZlJy8tQb6/dUZRspzYVlVXQyYzfadIpS8SfDk5CJPIDRR9B5XZKm9xqdelRWJJlPwcbW/H5Ofm3n9n+9WGwZt4gPEdlXNhwJ7kC/8A6uegM7lq0U6YqKN5lhdVYBVUXmvGouW0JJ0052rLq4Qyw8lypy4+24Ljf0z439JfDvDDAoVj2HtmcrcnMObaWArPoseLS/8AD13Jt9q4X3/qcjJSuu3Ihuq3FmJHU5bW9AvrXpHRoTbYcAopOSxYkC2oK/4uzz51X0I2fEya2jwWXimIzSYngScFEZW1jNlic5iSH7VmzDQVXkccaipunJ7e7Ko6vqytpccoUttYxZpc4LAGwsVFwoAA69o8z0q6MaVFU5dUmy+3J2x4tx8kbTDKHewClFjvre507XKsWu00MyipS6fT3v8A0bdDqZYepxjfr7V/sbZtrYmOGUyYNwt5BmDIQCQXIazXNgb3HPzVmXh8JZlGM/mik2q7Lua4eIzlCSUPXucnmVR5LE+lbf6mvYPFLvdfEiKVmjDSkowIyhSALEm+Y91QnFNbmPXYo5cXTKXSrW42YSfESM6JhWZpBmUApyMYsW7Vm7IB6d1Z808WJXOVf7KF4DOUY5FJ9Mdrrvz67c+5zmVUtozE9xSw9uatZ6Y47r7xvHhpcPDGWYI8mdVAKCwzMwLENl6eqqMmKLkpNnKGPD7fnYQhMGTk7QAeMgqEydntdjyx36aVW8MU6cuf6kJyjDeToSt/NomfEkujRPGojMZsbWLE3YG37XdWiGLy10koSUla4K7YpCyoyZmcXOXIO45tc3dfWr8TakmlZfgclNOKtjbhcXKzZlgZg6KRYpewUMSe3ys4PIffa16xR3kjS/EFF9TXNfzgT9rYbJI4fMr3uVyDTN2gLhjpY1RO+p2ZcqkpvqVMv/B9ts4eRkSNpnmyjILA3TMRYk26mqpxsxanEpq26oZYd655ERI4CXZr6MmvwjPYLnuuiSKb93qqElGPzN7FL0uOMXKT9N/59hZ3925400YdGiMasVU2YnPbUkEW8kVLHVWnZsjop6VuM+XRd+DU/or/AEzf0R1YTOe4/wDWyfvt95oDSkhF7Ei4sbG1x3HvFAeaAKAyDbl/y+hoDFAFAeo5CpBUkEciDYj0GgPNAFAZViDcaEciKAGYkkk3J1JPMmgMUBkUB6klZtWJJtbUk6DkPRQHigCgPTuTzJPpN6A80AUBsaZiApYlRyBJsOmg6ch7KA10Az7zfEdl/QT/AN3PQC5FOy+SxXUHQkarqD6QeVcpcg2SYyQggu5B5gsSDrfUX111p0q7oVRoNdBlXI5Ej0UBu8cksRnexvcZjY3NzcX1ua40nycSrc0V06ZRyL2JFxY2PTupR26N8uPka+aRzfnd2N9La660SSdoJtcEc0OArW5UFWSBjpL34j3sBfO17AWA58raVxxT5R3qdVZHNdOGUcjkSLixseh6eigN/j0lgOI9hoBnawva9tdOQ9gpRxpPk0SOSbkkk8yTc0CVcGFa3Kh03DGPyzvYaDtHut91hR7nGr5NckhJuSSe8m5o3Z1tvkwjkG4JBHIg2NA1ZuTGyBQodwoNwocgA66gX0Op9ppVnGk+TS7k8yT6TehJyb3Z0nwafFX+mb+iOhw57jFvM4AuS7WA5k5jQDztXwVYqGTCIRm8ZZksMoYMoLn9rLYoCRc9De1SaV7FkMadXJL33pX+X+wv79brPs7E8F72KK6k21BuOmlwQRSVdiHS0t/wLwqJwZ23RYQJJnHEfIwS2gSS1rn/ABWKmtS0k3HqKseaM5dKXerIm82whhuGysWV8w1tcMgW/Lp2haq82F4qvuT8yEpdML2rn+xRiqSReYDdp5cOZgw56LbmAQCb36a6eapKNnpYfDcmXB5yf29uLPW9G74w2QqxYNcG9rgi3d0pJUT8S8OWlUXF2n6lBUTygoAoAoBq3R3Jlx8cjxuiBDlGa/aa17achy189edrfEseklGM03fp2RfiwSyRbXY3Y/cSWPZ640uLkKzRZSCqMbKb9TqCRYc/NXIeJ45ap6avv7rk75D8rzBPr0jOWGxNjy4qThQqC1idTYADvPToPXXUrLMWKWSXTEuJtyMQmEfEvZShIMdjmsrZWN+Wh1841vSi56Saxub7dhXrhlJezNnvO4RLXsTqbAAdTU8cHN0jsVbos/8ApaYJIxyjh30vctYBjbuFiOdW/Dy39iflsoazlYz7zfEdl/QT/wB3PQCxQBQGRQF1FuxOyowCkSZcoza2e2UnuFiDVrwyWPzO38RDrXV0kgboTZ3TNHdQpBzHKwbN5JtoezyIFTWmm20yDzx2KCSMqxUjUGxHnGlqzrc0Si4y6XyXh3SxAdEIXtgm9yQtrXzac9RyqXSz0v8AxGoU4wdb/sq9TTLuzOqyOQLRkg687cyumorjTTorfhmdQlNpVH816Gna+xJMOsZe3bB0F+yRbQnv1+w1wr1Why6ZReSt/wCblXQxhQBQFtsLdzE4vN4vEXyWzHMqgXvYXYjU2NZ9Rq8OnrzZVZZjxSybRRaR7g4sxRSkRqsrKoDPYgubJmFtLmwtzuwvbW2d+J6fzJY7dxt8enNFnw2TpUvUgb0bszYF1SYoS4LKUYkWBt1AI9lW6TWY9VFyx3t6kMuGWJ1IgbJ2ZJiJViiGZ2vYEgDQEm5Og0FayOPHLJLpjyTjuri8pbgNYScIm6+XmyWAvcjNpfl567RP4fLV17ffgh7Y2TLhpOFMuVrA8wQQeRBGhHMeo1wjkxyxy6ZEbDwM7BUUsx5AC5rsYuTpEErJcexpiivkOVmCgkgak5dRzGulWLDOro70Pk17S2dJAQJFyki41BBHpFRnBwdMSi1yP/g0+Kv9M39EdQIiDiJFWVyQ1xIxBVwtrMf8p1oDpGF8JePxksDAxI2GbMoJIEhZWQ8SyEsMtxpa2a/S4HWJu929j7Rn42IU5goVVR7IoHcCp5nU60OFFGya3Vj3WYCw159k36eygGXZ215cQqYdcq5ChDs6qxs6KoLZLWFwfQp5nQz8ydp9T+nbY5BKKaXcrNs7XMxAkU9i4AV1ABNrnyNb2HsqWXNLI7kRhjUeCtDpc9lrdAHFx6Tl19gqomMWxNsOyeKpZQVezO+oFmcgEIdedtOtdUmjfDxHNDB5Cqt/ruRd5dpNJKUmBJiLL2HGUkGxI7Gt7f7CjdlOo1eXUV1vjgo5CL9kEDuJufbYVwzHmgCgPUZF9QSO4Gx9tjQDZunvrJg1MUKrlkfNeQ3ysQFv2VBtYDoeVYNX4dh1UlLJdr0Zfi1EsaaXcsN5978SIBhJsjK8aEvG3aK9ATlAB01stcx+GafHn8+N39djnny8vy+wjMyXFla3UFgSfQcot7K9ApLndzeU4J2eFL5hZg7AggG45KCPbXU6LsOeWJ3EvNtb1TxxPA7RuJ87HIxJVXY3AJjAAOthqQO7Slk3q8ri4vuJUrL+yGHpYH/8iuGYn7K2oIHzojE2IILixB6HsX6D2VOE3B2jsZNO0Mu09tSph1duGyS5guWQ5lDKCRYoLAX631JqSzSTk/X/ABX9CfmMS5GS3ZVge8uD9mUVUVjJvFbxLZWa5HAnvY2PxufloaAiYPYySRCUEBWl4IVp1EmbIXuUEZOSwtm79KAly7rZUZiVGW9x4wA2ih/JMQI0I521qccbasY/nm4LlK/YXZDHmGUPbrdgT6jl0qAGnZu2i0UcaALlkjRWaQBtT2QQF1XoSBewrTHLk8vlUq/yQcYN8b+u5cRTTlyPgVORTZpwB5HEBByatZrc7XHrMlrpudJLj7HJ6aMMPnN7XXvv7enuIeOxSvJxLPdmLPdl1ub9my6de/pWVu3ZYmxni3rd7yWAEa6qXUZsxA0GW5N9dLV3qZ7cfFtTNvJ8vyrj1v77llO86l4WaO7knNxgAAzMllJjGgKHmOo9XFJ9Sj6jDr9Vlxzpx++z39PoLO8e3TOAhWxRjqCCCeRPKuyfYx6zX5dSlGdbehQVEwBQBQDxuLvK+Fjn4KxmyLJJxZACSvZ+DsAWOvk/8Pm+IaPDqHDzOr029/X0+powZZY7ca+40ybYxhSOI+KjIyMrma2bI5AvdLeUuugNu41WvCdMst/NcrXO2/P0IZfEJwik/wAL0FLwj4mSSWN8QYy7RDhiCYOirc+UMtw179e6tGhwYsEZY8Sezd33ft6r0OZM0stTfoQNy9oGCUyRheIsUhbiSKqFRqQul82gsL62Nb0T085Qlca4fI6YDebESWULhu2eIM8jIOcbjmlv21H/AGnu1hkzLGraf23LH4lONJpbsWfCBineRTiMhZQ6JwJgyDKdSezc3JHXUDpXYy64Rn2f7/cjqZznUpV9in3axISUFV7dm1aRVS1r/wCG4NvPV+FtS2r7lEG09hsw88zxK44IVjmBaax0Aly24duRA79OfWk9bKCuhLP0rcqd7EZoYppeGQS6oscyswPUuuS4Gg61nesWebjTVe225dqccsc+iTTr0douvBp8Vf6Zv6I6kZznmP8A1sn77feaA1CM93M2HnPmrtHaZ5Zbc64cMUB74RsDY2JsDY2JHQeflQUYdCDYix7jpQHmgCgMigMlaA80AUBsjgZvJUmwubAnTlf0UoHigMUBkCgG7bm6SwQFw7l0ClgQApJtmsLXA161semXk+Ze/wCDJDUSeTpa2FCsZrM0B6eIi1wRflcEX9FHsdcWuUeKHAoBn3m+I7L+gn/u56AWbUBkqbX6HlQHmgM2oAoDFAFAFAZtQBQGKAzagCgMUBsw8JdlUc2IUekmwrsV1NJHG6VjA250wcJniJKs18zW7JUW1UG/aHTvrV8HPqSbRmWrhV0/59yl2ngWgkaNiCVtqpuNQD/rWfJjcJdLL4TU1aItQJhQBQBQHS/Bp8Vf6Zv6I6AQ5oFaSS8iJZ28oOb6nllQ0A77F2tEYoI1AkMJBcokxA7LjMvwXlEXOtutaFlSSRvhq4RjFVwK+8DRT4h5VnjUMRYETX0AGvwfmqmcup2Zc2RZJuSKmCBSTeVFtyLCSzc+WVCfbbnUSo6Tuvt+EYaHDhVkeF1fsCUiwkzFh8FcNc8uWmptevKzaDJPLKals1X4oujOKSW4t7742HF4kypIkdlCkMsoa63uSBFodbeqtejwSwYuiTsrm03sKsqgEgMGA6i9j6LgH2itRE8UBOwcCXVmljtcFkYS3sDqCRGRr5r86BHUxt3ZZtK2FHBEeQEROVU5tQBkAAuQM2h6W0qa8u+C2eackup3W30XscuxeGizOyTR5bsVW0xNtSFuYwCeQuagVGmHCqQCZo1P+FhLcf8AihH20A94baMIjDwgHJGVLBZcotlOUkRXy2uxJ9mhNVeXaps91eMQhkThjXSlS9b+vou31Yl4qBGZm48IuS1gs3XWw+DqxbHi5J9c3Kqsrq6QLDBRhSkgniVlIYBllJBBuL2jIOo76Aa9s7YEmGszRqZdMxExQhSMxX4K5N9PN36Vunq1LF0JU/wZY6drJ1NibNh1FrSo1zY5RJoO83Qaei5rCaiVhII0dWM8LBWBtabW3/xVKD6ZJsfQYN8sSkoijzJGY8zEukods9hbSLyBlNj1ufNVuoyxySuKIxlldrJK12FPEwKtrSI9/wDCHFvTmUfZVBI0UA07wpfBbKBIUGCfU3sP0ufnYE+wUBJ3RijiLGQLLnAyWhlbk2Um5i0F2UXHWwqyDUd2jTgnHG+qau+Cw3ggbEYaNEiZRGVJbgYjINClhaHkTy5cq7kyxdR7vhf49SWXURzRUILdCNNhgrBeIh6EgSAL01BQH2A1UZBo3MwcUUwkmVcRGyOEUQyuCwtcgNFZrC49YrLqYTyx6Mcqe382Orbkt9uxxYjCrhsNAyukpYlYJTa7OLdiEludraC481V4MMsc55Mk72X0Xu99uCU7SjapPj3+nqIGOwnDOUurMCQyhZFKldCGDotje+nmrammrRAjV0EjB4YObZ1U6ABg5zE92VW/4aAfdjw4WDDLxIC+JjmBdmhlyWDqCpvFcEqwWxWxYirFKMVui2E20oKKf23KrfTACXEPiI1EEDhSmaCdBYALm0iy6m/I1X1xyNuG9fgjKE1dp7CxHh1LEGVAByYiSzeiyE+0ChAb9lQIuGMTKrkSAs3CluCpDWB4WYHL06j7I2999j0FPTQhFZYS64u+yTv17vb/AGR96tnmVxLYxjLZi8OIF8pNzfhW0uBfzUxpuN8r1K9ZqcWqy+ZhXZWttn9v7ilKgBIBDAdRex9FwD7RUjGT9goOKj51BV1IUiQs1tezlRqsxOpp1ZDIri0P/ulGWV1VmGRxmEU1wMycgIzpcWNyNR5jWyWvgppvZb/UxrSzdRTVt8eoo73Q5pTMSEDquQNHMrOFAW4vGAfbWTNJTl1RWzNWKDxpwfK59vYqodnqwuJo/JzMMsxKjre0ZGnK97VWk3wWkwbtyE5QwLa6CLEE6c7gQ+uuLd13OtNR63xxfa/QhY3AcO4Mi5hbsZZVbX96MD7a601yHFp0yFXDh0vwafFX+mb+iOgOeY/9bJ++33mgPWA2hJCSYnKE6Ei1ARaAKAk4HHvCS0ZsSLE5VOlwbag9woDRI5YlibkkknvJ50B5oAoAoCT4/Jw+Fm7Gulh1IbU2udQOfdQEagCgJUO0JEjaNSAjXuMqk62B1IuOQ69/eaAi0AUAUBumxTMqIxuqXyCw0vqft1oDTQBQHuWUsbsbmyj1KAqj1AAeqgPFAFAM+8p/Qdl/QYj+7noCkg2pKmXK7DJ5HUL2g2gP+YA+qu23sdcm0k+xMG9OMylPGJcptcZtNDmH261FxTlGbW8bp+l8nMf/ABtuGzZUsxJJPM6muhu9yXhtrTIFCyGyZsgNmC5/KKgghSe8a1FRSbkluwSMNvHio2LJO6km5ym2ty3LkNSTXJQjJSi1s+fc7OTmoqTvpuva+aK7ETs7M7kszEsxPMljck+cmpRioqlwcNddB6RyCCCQQbgg2II5EdxoCbLtmZrlpCSWLMxtmLEoxJa1zqidf2RR78nYycWpLlHvF7exEqCOSZ2QDKFLXAANwPbUMeOOO+hVfPuTlmnK7fPJXXqZWT49tTKGAfyjckhSxNgL5iLjQDkfvrlKqJZJyyNym7bPeJ3gxMi5HmkZSCCC2lm1PtNSi+mPSuCvHFY76Nr5K2uEj1DKUYMpIYagg2IrsZOLtHGk1TJse2p1XKsjAWIsLDQnMb6a66+kk9ahKKl+rc6tpKS5W69jVjNpSyhRK7PkFlzG9gdbCpdkvQ41cpTfL3b9WaIpmW+UkZgVNjzB5g+apKTXB0mYfbU6G6SupsBobaBQg/8AqAPVUVtLqXJ2TcsflS/Td12v1IuKxLyNmdizG1yTc6aCutt7s7KTk7ZprhE6X4NPir/TN/RHQHPMf+tk/fb7zQEegCgCgCgCgCgCgCgCgCgCgCgCgCgCgCgCgCgCgCgCgGfeb4jsv6Cf+7noBZAoDLIRoRY9x50Bi1AFqAKAxQBQBQBQBQBQBQBQBQBQBQBQBQBQBQBQHS/Bp8Vf6Zv6I6A55j/1sn77feaAj0AUAUAUAUAUAUAUAUAUAUAUAUAUAUAUAUAUAUAUAUA3bYg4mF2On+KKZdOeuMnFDsYuTpD7gNzsLhsZGUDkSRSDKTezKYzmBtppmB9ItW1YlGWx5mDxLNjTmkn/APf9FbtnYWFkxGKZ4zdSo8o/JRm669b1Gflxfzfk+h8Oi9Zgeacbe912ogzbtxHZ6sIbM0UbB8hzZmy2N/OTy89U+Zia6U1f2uyU44lp7Stuq9WydsfcTBx4yBZS80ciy9liLZ1UMtytjYjObeYa9/keJ5dRi0znj2do8nTZJSk/MjS+5YYbwWYXF7SxESSNDDFFC+RNWzSZwQC17DsX6+UK74Xny5tMpZedy+dXsKEG5kcc+IilLOYZ3hU+SGy2s3p1Bte1aM+WWOUUlyerotBiz4cknJ3H0r0vcShAxtZWN+VgdfR31otI8tY5y4TAwNyytztyPPu9PKlo44SXKN2J2bNGQrxSIWF1DIykjvAI1qMckJfpaf0ZE3bD2PJip44EsrSEhS1wNASenmNQz5o4cbyS4QJ+8u6U2Dm4JHEPDEl41YjKxYXOmmqmo6PUx1WPrgn6E1jlxRvh2FAcCZi0gmALfsmPQnS3PkO/mfVW9Yfk6jT8Mnh8xPcWKoMYUAUAUAUAUAUAUAUB0vwafFX+mb+iOgOeY8fCyfvt95oDRagC1AFqAzloAZCLX66jzigBltz/AOX1FAYtQBagC1AZC+cUAFfOKAxagC1AFqAzl60AFOXn5efpp6wfZQAV/wBqAxagC1AFqALUA5Y3FCKDY0hFwkcrEXtcLjJzbkab9uSUXT/f8jbjfCVheLE0auy5XD5gFZSxQi3PN5Jvr3V3SZ9Rb+Jr26V/lnnz0GPoqDafvuL0++UUkkzsCAzXQaE2yqtm6X0qjWwlnyKUeEfS+C67DodO8U02/Vd/yXu0PCVh32cmHyuZwkQbsgRhomVr3vfXLpYaX81eNp/CMuLXfEdS6bbXN7/79TBHMkkq4r8EfC+EHDRzRsEcoFbOdMwJAtlF7HqDcivQ1mHUarA8c3G7TVXW37mjV6rHliowTXrZa7r+EzDR4+fEPDLw3iSNWUZmGQlu2o0FyW1ufJXz1ZodM9Ph6JO3+DDsVeN34hklxEnAlTiSM0Yy6m6gWbSwbQ8r/ZWpvL1Jxkkl2av82enptbix4nCSd+3crId5IVWIcJzYDXIbAhRe3Vua92hHfWOekuLoyeH6/Vx1jyanI3Cmko9vTbj78nhN7IUANmzCQPYixsCp5m9rgdxtpUHo5Pa+1Hq5/FsM8eWMYv5vp6Vb/b3LfaHhHhkljkRXTLG63IVjd2Q2HPTsDWs+m8L8vHKE3dtPuuL/AMnzGpjnkl5Mkn3v/RUS704YCMjiM6ySSC+VQhd2ZmW2pJzXt09lehDBSkmkrpetpKt7/Ytm8k9H5DrqfMt7vtVbJevqMWyN/tmsJPG1nL2UJIgBdlXMchudNXNr6ecVZpsawJqKSt3XbhL+w0E8+nx9M5W/3+nuJ2I25hzhnjXOGIZVBAKgEnLcg9Fy9Od/Sd3nry+k9B6tPH0UKYj/AMw+38KymIzwv8y/b+FACw35MD6L/hQHvxNtfNqey2nTXTTWgM+Iv3Hu8l+Y5jyedAZ8RewNjY3AOV7Ei1wOz5x7aA1tBbQkA9xuP9KAxwv8y/b+FAYMf+Zft/CgOj+DT4q/0zf0R0BjE+DLM7HxnmxP6nvP0lAavev+dfwPzKAPev8AnX8D8ygD3r/nX8D8ygLfCbqYmNAiY0KqiwHiqGwuSeb+c0Bu/wCnsXmzePC+mnikeXs8tM1tKA9HYOM64/u/9KmtrEA2bUaD1actKAoPev8AnX8D8ygD3r/nX8D8ygD3r/nX8D8ygD3r/nX8D8ygD3r/AJ1/A/MoA96/51/A/MoA96/51/A/MoCdsrcWXDsWhxmUkAH9HVrgG9rFz1oCwXd/GDXx/U9fFU6f92n/ADuoDyN28UHzjHC9lFvFI8tkzFRbNbTM3toD0NgYywHj+gIPxVB5JJA0blry7tOVAUb+DG5JOK1JufgLc/8A5KA8+9f86/gfmUAe9f8AOv4H5lAHvX/Ov4H5lANsngn8ZweCXxvJwI5UvwM2bNPK9/1gt5Vra8qAh+8V8/8A5X86gD3ivn/8r+dQB7xPz/8AlfzqAPeJ+f8A8r+dQE7ZvghmguIto5cxBP6Gpva46ynvNAS5PBpi2IJ2qbjNY+JoPL0blJregNnvdY3/AN2I0A0waDQaaWk00oCoxfgTeVi77QzMQAT4qNcoCi9pedgNetAafeK+f/yv51AHvE/P/wCV/OoA94n5/wDyv51AHvE/P/5X86gD3ifn38r+dQB7xPz7+V/OoDdg/Ao8Th49oZWW9j4qNLgg85e4mgLb3t8Z/wC6cjcfoUel+74T7KA1yeDLFta+1D2QQP0NBoSCeUmuoHPuoDY3g5xpBHuqbEEaYNBobXAtJp5I5d1AVOM8CbyuZJNoZnbyj4qBfp0loDT7xPz7+V/OoA94n59/K/nUAz7r+DHxWJo/Gs93LX4GXmFFrcQ91Af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5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HeLa Cell Karyotype</a:t>
            </a:r>
          </a:p>
        </p:txBody>
      </p:sp>
    </p:spTree>
    <p:extLst>
      <p:ext uri="{BB962C8B-B14F-4D97-AF65-F5344CB8AC3E}">
        <p14:creationId xmlns:p14="http://schemas.microsoft.com/office/powerpoint/2010/main" val="29172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0.wp.com/sciencereview.berkeley.edu/wp-content/uploads/2014/04/spring_2014_delcarpio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8630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9578"/>
            <a:ext cx="2862459" cy="21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HeLa Cells – Ethical Concerns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70038"/>
            <a:ext cx="5257800" cy="4449762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Controversy: Cells harvested without patient consent</a:t>
            </a:r>
          </a:p>
          <a:p>
            <a:r>
              <a:rPr lang="en-US" altLang="en-US" smtClean="0">
                <a:ea typeface="ＭＳ Ｐゴシック" charset="-128"/>
                <a:sym typeface="Wingdings" panose="05000000000000000000" pitchFamily="2" charset="2"/>
              </a:rPr>
              <a:t>“Discarded tissues can be commercialized” – sold for profit</a:t>
            </a:r>
          </a:p>
          <a:p>
            <a:r>
              <a:rPr lang="en-US" altLang="en-US" smtClean="0">
                <a:ea typeface="ＭＳ Ｐゴシック" charset="-128"/>
                <a:sym typeface="Wingdings" panose="05000000000000000000" pitchFamily="2" charset="2"/>
              </a:rPr>
              <a:t>Genome published in 2013 without family’s consent</a:t>
            </a:r>
          </a:p>
          <a:p>
            <a:endParaRPr lang="en-US" altLang="en-US" smtClean="0">
              <a:ea typeface="ＭＳ Ｐゴシック" charset="-128"/>
              <a:sym typeface="Wingdings" panose="05000000000000000000" pitchFamily="2" charset="2"/>
            </a:endParaRPr>
          </a:p>
          <a:p>
            <a:endParaRPr lang="en-US" altLang="en-US" smtClean="0">
              <a:ea typeface="ＭＳ Ｐゴシック" charset="-128"/>
              <a:sym typeface="Wingdings" panose="05000000000000000000" pitchFamily="2" charset="2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mtClean="0">
                <a:ea typeface="ＭＳ Ｐゴシック" charset="-128"/>
                <a:sym typeface="Wingdings" panose="05000000000000000000" pitchFamily="2" charset="2"/>
              </a:rPr>
              <a:t>“The Immortal Life of Henrietta Lacks” by Rebecca Skloot</a:t>
            </a:r>
          </a:p>
          <a:p>
            <a:endParaRPr lang="en-US" altLang="en-US" smtClean="0">
              <a:ea typeface="ＭＳ Ｐゴシック" charset="-128"/>
            </a:endParaRPr>
          </a:p>
          <a:p>
            <a:pPr lvl="1"/>
            <a:endParaRPr lang="en-US" altLang="en-US" smtClean="0">
              <a:ea typeface="ＭＳ Ｐゴシック" charset="-128"/>
            </a:endParaRPr>
          </a:p>
        </p:txBody>
      </p:sp>
      <p:pic>
        <p:nvPicPr>
          <p:cNvPr id="26628" name="Picture 4" descr="https://encrypted-tbn1.gstatic.com/images?q=tbn:ANd9GcQlMpu-wE67rjdPhKjN2i6sjXLs_liVZLG57_bbZUZnDcVcqbaD-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4749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0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86001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https://www.youtube.com/watch?v=22lGbAVWhro</a:t>
            </a:r>
          </a:p>
        </p:txBody>
      </p:sp>
    </p:spTree>
    <p:extLst>
      <p:ext uri="{BB962C8B-B14F-4D97-AF65-F5344CB8AC3E}">
        <p14:creationId xmlns:p14="http://schemas.microsoft.com/office/powerpoint/2010/main" val="396972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What you must know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419600"/>
          </a:xfrm>
        </p:spPr>
        <p:txBody>
          <a:bodyPr/>
          <a:lstStyle/>
          <a:p>
            <a:r>
              <a:rPr lang="en-US" altLang="en-US" sz="2500" smtClean="0">
                <a:ea typeface="ＭＳ Ｐゴシック" charset="-128"/>
              </a:rPr>
              <a:t>The difference between asexual and sexual reproduction.</a:t>
            </a:r>
          </a:p>
          <a:p>
            <a:r>
              <a:rPr lang="en-US" altLang="en-US" sz="2500" smtClean="0">
                <a:ea typeface="ＭＳ Ｐゴシック" charset="-128"/>
              </a:rPr>
              <a:t>The role of meiosis and fertilization in sexually reproducing organisms.</a:t>
            </a:r>
          </a:p>
          <a:p>
            <a:r>
              <a:rPr lang="en-US" altLang="en-US" sz="2500" smtClean="0">
                <a:ea typeface="ＭＳ Ｐゴシック" charset="-128"/>
              </a:rPr>
              <a:t>The importance of homologous chromosomes to meiosis.</a:t>
            </a:r>
          </a:p>
          <a:p>
            <a:r>
              <a:rPr lang="en-US" altLang="en-US" sz="2500" smtClean="0">
                <a:ea typeface="ＭＳ Ｐゴシック" charset="-128"/>
              </a:rPr>
              <a:t>How the chromosome number is reduced from diploid to haploid through the stages of meiosis.</a:t>
            </a:r>
          </a:p>
          <a:p>
            <a:r>
              <a:rPr lang="en-US" altLang="en-US" sz="2500" smtClean="0">
                <a:ea typeface="ＭＳ Ｐゴシック" charset="-128"/>
              </a:rPr>
              <a:t>Three important differences between mitosis and meiosis.</a:t>
            </a:r>
          </a:p>
          <a:p>
            <a:r>
              <a:rPr lang="en-US" altLang="en-US" sz="2500" smtClean="0">
                <a:ea typeface="ＭＳ Ｐゴシック" charset="-128"/>
              </a:rPr>
              <a:t>The importance of crossing over, independent assortment, and random fertilization to increasing genetic variability.</a:t>
            </a:r>
          </a:p>
          <a:p>
            <a:endParaRPr lang="en-US" altLang="en-US" sz="250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14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554162"/>
          </a:xfrm>
        </p:spPr>
        <p:txBody>
          <a:bodyPr/>
          <a:lstStyle/>
          <a:p>
            <a:r>
              <a:rPr lang="en-US" altLang="en-US" sz="3200" b="1" u="sng" smtClean="0">
                <a:solidFill>
                  <a:srgbClr val="FF0000"/>
                </a:solidFill>
                <a:ea typeface="ＭＳ Ｐゴシック" charset="-128"/>
              </a:rPr>
              <a:t>Life cycle</a:t>
            </a:r>
            <a:r>
              <a:rPr lang="en-US" altLang="en-US" sz="3200" smtClean="0">
                <a:ea typeface="ＭＳ Ｐゴシック" charset="-128"/>
              </a:rPr>
              <a:t>: reproductive history of organism, from conception </a:t>
            </a:r>
            <a:r>
              <a:rPr lang="en-US" altLang="en-US" sz="3200" smtClean="0">
                <a:ea typeface="ＭＳ Ｐゴシック" charset="-128"/>
                <a:sym typeface="Wingdings" panose="05000000000000000000" pitchFamily="2" charset="2"/>
              </a:rPr>
              <a:t> production of own offspring</a:t>
            </a:r>
            <a:endParaRPr lang="en-US" altLang="en-US" sz="320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81200"/>
            <a:ext cx="8610600" cy="4038600"/>
          </a:xfrm>
        </p:spPr>
        <p:txBody>
          <a:bodyPr/>
          <a:lstStyle/>
          <a:p>
            <a:r>
              <a:rPr lang="en-US" altLang="en-US" sz="2800" b="1" i="1" dirty="0" smtClean="0">
                <a:ea typeface="ＭＳ Ｐゴシック" charset="-128"/>
              </a:rPr>
              <a:t>Fertilization</a:t>
            </a:r>
            <a:r>
              <a:rPr lang="en-US" altLang="en-US" sz="2800" dirty="0" smtClean="0">
                <a:ea typeface="ＭＳ Ｐゴシック" charset="-128"/>
              </a:rPr>
              <a:t> and </a:t>
            </a:r>
            <a:r>
              <a:rPr lang="en-US" altLang="en-US" sz="2800" b="1" i="1" dirty="0" smtClean="0">
                <a:ea typeface="ＭＳ Ｐゴシック" charset="-128"/>
              </a:rPr>
              <a:t>meiosis</a:t>
            </a:r>
            <a:r>
              <a:rPr lang="en-US" altLang="en-US" sz="2800" dirty="0" smtClean="0">
                <a:ea typeface="ＭＳ Ｐゴシック" charset="-128"/>
              </a:rPr>
              <a:t> alternate in </a:t>
            </a:r>
            <a:r>
              <a:rPr lang="en-US" altLang="en-US" sz="2800" b="1" dirty="0" smtClean="0">
                <a:solidFill>
                  <a:srgbClr val="7030A0"/>
                </a:solidFill>
                <a:ea typeface="ＭＳ Ｐゴシック" charset="-128"/>
              </a:rPr>
              <a:t>sexual life cycles</a:t>
            </a:r>
          </a:p>
          <a:p>
            <a:r>
              <a:rPr lang="en-US" altLang="en-US" sz="2800" u="sng" dirty="0" smtClean="0">
                <a:solidFill>
                  <a:srgbClr val="FF0000"/>
                </a:solidFill>
                <a:ea typeface="ＭＳ Ｐゴシック" charset="-128"/>
              </a:rPr>
              <a:t>Meiosis</a:t>
            </a:r>
            <a:r>
              <a:rPr lang="en-US" altLang="en-US" sz="2800" dirty="0" smtClean="0">
                <a:ea typeface="ＭＳ Ｐゴシック" charset="-128"/>
              </a:rPr>
              <a:t>: cell division that reduces # of chromosomes (2n </a:t>
            </a:r>
            <a:r>
              <a:rPr lang="en-US" altLang="en-US" sz="2800" dirty="0" smtClean="0">
                <a:ea typeface="ＭＳ Ｐゴシック" charset="-128"/>
                <a:sym typeface="Wingdings" panose="05000000000000000000" pitchFamily="2" charset="2"/>
              </a:rPr>
              <a:t> n), creates gametes</a:t>
            </a:r>
          </a:p>
          <a:p>
            <a:r>
              <a:rPr lang="en-US" altLang="en-US" sz="2800" u="sng" dirty="0" smtClean="0">
                <a:solidFill>
                  <a:srgbClr val="FF0000"/>
                </a:solidFill>
                <a:ea typeface="ＭＳ Ｐゴシック" charset="-128"/>
                <a:sym typeface="Wingdings" panose="05000000000000000000" pitchFamily="2" charset="2"/>
              </a:rPr>
              <a:t>Fertilization</a:t>
            </a:r>
            <a:r>
              <a:rPr lang="en-US" altLang="en-US" sz="2800" dirty="0" smtClean="0">
                <a:ea typeface="ＭＳ Ｐゴシック" charset="-128"/>
                <a:sym typeface="Wingdings" panose="05000000000000000000" pitchFamily="2" charset="2"/>
              </a:rPr>
              <a:t>: combine gametes (sperm + egg)</a:t>
            </a:r>
          </a:p>
          <a:p>
            <a:pPr lvl="1"/>
            <a:r>
              <a:rPr lang="en-US" altLang="en-US" sz="2800" dirty="0" smtClean="0">
                <a:ea typeface="ＭＳ Ｐゴシック" charset="-128"/>
                <a:sym typeface="Wingdings" panose="05000000000000000000" pitchFamily="2" charset="2"/>
              </a:rPr>
              <a:t>Fertilized egg = </a:t>
            </a:r>
            <a:r>
              <a:rPr lang="en-US" altLang="en-US" sz="2800" dirty="0" smtClean="0">
                <a:solidFill>
                  <a:srgbClr val="00B050"/>
                </a:solidFill>
                <a:ea typeface="ＭＳ Ｐゴシック" charset="-128"/>
                <a:sym typeface="Wingdings" panose="05000000000000000000" pitchFamily="2" charset="2"/>
              </a:rPr>
              <a:t>zygote</a:t>
            </a:r>
            <a:r>
              <a:rPr lang="en-US" altLang="en-US" sz="2800" dirty="0" smtClean="0">
                <a:ea typeface="ＭＳ Ｐゴシック" charset="-128"/>
                <a:sym typeface="Wingdings" panose="05000000000000000000" pitchFamily="2" charset="2"/>
              </a:rPr>
              <a:t> (2n)</a:t>
            </a:r>
          </a:p>
          <a:p>
            <a:r>
              <a:rPr lang="en-US" altLang="en-US" sz="2800" dirty="0" smtClean="0">
                <a:ea typeface="ＭＳ Ｐゴシック" charset="-128"/>
                <a:sym typeface="Wingdings" panose="05000000000000000000" pitchFamily="2" charset="2"/>
              </a:rPr>
              <a:t>Zygote divides by mitosis to make multicellular diploid organism</a:t>
            </a:r>
            <a:endParaRPr lang="en-US" altLang="en-US" sz="28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1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Human Life Cycle</a:t>
            </a:r>
          </a:p>
        </p:txBody>
      </p:sp>
      <p:pic>
        <p:nvPicPr>
          <p:cNvPr id="30723" name="Content Placeholder 3" descr="13_05HumanLifeCycle-L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295400"/>
            <a:ext cx="4648200" cy="5148263"/>
          </a:xfrm>
        </p:spPr>
      </p:pic>
    </p:spTree>
    <p:extLst>
      <p:ext uri="{BB962C8B-B14F-4D97-AF65-F5344CB8AC3E}">
        <p14:creationId xmlns:p14="http://schemas.microsoft.com/office/powerpoint/2010/main" val="32997627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Varieties of Sexual Life Cycles</a:t>
            </a:r>
          </a:p>
        </p:txBody>
      </p:sp>
      <p:pic>
        <p:nvPicPr>
          <p:cNvPr id="29699" name="Content Placeholder 3" descr="13_06_SexualLifeCycles-L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752600"/>
            <a:ext cx="8628062" cy="4038600"/>
          </a:xfrm>
        </p:spPr>
      </p:pic>
    </p:spTree>
    <p:extLst>
      <p:ext uri="{BB962C8B-B14F-4D97-AF65-F5344CB8AC3E}">
        <p14:creationId xmlns:p14="http://schemas.microsoft.com/office/powerpoint/2010/main" val="38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Overview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https://www.youtube.com/watch?v=mKWxeMMFTEU</a:t>
            </a:r>
          </a:p>
        </p:txBody>
      </p:sp>
    </p:spTree>
    <p:extLst>
      <p:ext uri="{BB962C8B-B14F-4D97-AF65-F5344CB8AC3E}">
        <p14:creationId xmlns:p14="http://schemas.microsoft.com/office/powerpoint/2010/main" val="2320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Meiosis = reduction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114800" cy="47244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a typeface="+mn-ea"/>
                <a:cs typeface="+mn-cs"/>
              </a:rPr>
              <a:t>Cells divide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twice</a:t>
            </a:r>
          </a:p>
          <a:p>
            <a:pPr>
              <a:defRPr/>
            </a:pPr>
            <a:r>
              <a:rPr lang="en-US" sz="3200" dirty="0" smtClean="0">
                <a:ea typeface="+mn-ea"/>
                <a:cs typeface="+mn-cs"/>
              </a:rPr>
              <a:t>Result: 4 daughter cells, each with half as many chromosomes as parent cell</a:t>
            </a:r>
            <a:endParaRPr lang="en-US" sz="3200" dirty="0">
              <a:ea typeface="+mn-ea"/>
              <a:cs typeface="+mn-cs"/>
            </a:endParaRPr>
          </a:p>
        </p:txBody>
      </p:sp>
      <p:pic>
        <p:nvPicPr>
          <p:cNvPr id="36868" name="Picture 3" descr="13_07MeiosisOverview_3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33500"/>
            <a:ext cx="447516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_UN02Test_Q8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9812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762000"/>
          </a:xfrm>
        </p:spPr>
        <p:txBody>
          <a:bodyPr bIns="45720" anchor="t"/>
          <a:lstStyle/>
          <a:p>
            <a:pPr eaLnBrk="1" hangingPunct="1">
              <a:defRPr/>
            </a:pPr>
            <a:r>
              <a:rPr lang="en-US" alt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rPr>
              <a:t>Meiosis I</a:t>
            </a:r>
            <a:r>
              <a:rPr lang="en-US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rPr>
              <a:t> </a:t>
            </a: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rPr>
              <a:t>(1</a:t>
            </a:r>
            <a:r>
              <a:rPr lang="en-US" altLang="en-US" sz="3600" baseline="30000" dirty="0" smtClean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rPr>
              <a:t>st</a:t>
            </a:r>
            <a:r>
              <a:rPr lang="en-US" altLang="en-US" sz="3600" dirty="0" smtClean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rPr>
              <a:t> division)</a:t>
            </a:r>
            <a:r>
              <a:rPr lang="en-US" altLang="en-US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rPr>
              <a:t/>
            </a:r>
            <a:br>
              <a:rPr lang="en-US" altLang="en-US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rPr>
            </a:br>
            <a:endParaRPr lang="en-US" altLang="en-US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7086600" cy="5486400"/>
          </a:xfrm>
        </p:spPr>
        <p:txBody>
          <a:bodyPr/>
          <a:lstStyle/>
          <a:p>
            <a:pPr marL="514350" indent="-514350">
              <a:buFont typeface="Wingdings 2" panose="05020102010507070707" pitchFamily="18" charset="2"/>
              <a:buNone/>
              <a:defRPr/>
            </a:pPr>
            <a:r>
              <a:rPr lang="en-US" altLang="en-US" sz="2400" u="sng" dirty="0" err="1" smtClean="0">
                <a:ea typeface="+mn-ea"/>
                <a:cs typeface="+mn-cs"/>
              </a:rPr>
              <a:t>Interphase</a:t>
            </a:r>
            <a:r>
              <a:rPr lang="en-US" altLang="en-US" sz="2400" u="sng" dirty="0" smtClean="0">
                <a:ea typeface="+mn-ea"/>
                <a:cs typeface="+mn-cs"/>
              </a:rPr>
              <a:t>:</a:t>
            </a:r>
            <a:r>
              <a:rPr lang="en-US" altLang="en-US" sz="2400" dirty="0" smtClean="0">
                <a:ea typeface="+mn-ea"/>
                <a:cs typeface="+mn-cs"/>
              </a:rPr>
              <a:t> chromosomes replicated</a:t>
            </a:r>
            <a:endParaRPr lang="en-US" altLang="en-US" sz="2400" u="sng" dirty="0" smtClean="0">
              <a:ea typeface="+mn-ea"/>
              <a:cs typeface="+mn-cs"/>
            </a:endParaRPr>
          </a:p>
          <a:p>
            <a:pPr marL="514350" indent="-514350">
              <a:buFont typeface="Wingdings 2" panose="05020102010507070707" pitchFamily="18" charset="2"/>
              <a:buNone/>
              <a:defRPr/>
            </a:pPr>
            <a:r>
              <a:rPr lang="en-US" altLang="en-US" sz="2400" u="sng" dirty="0" smtClean="0">
                <a:ea typeface="+mn-ea"/>
                <a:cs typeface="+mn-cs"/>
              </a:rPr>
              <a:t>Prophase I:</a:t>
            </a:r>
          </a:p>
          <a:p>
            <a:pPr marL="514350" indent="-514350">
              <a:defRPr/>
            </a:pPr>
            <a:r>
              <a:rPr lang="en-US" altLang="en-US" sz="2400" b="1" u="sng" dirty="0" err="1" smtClean="0">
                <a:solidFill>
                  <a:srgbClr val="C00000"/>
                </a:solidFill>
                <a:ea typeface="+mn-ea"/>
                <a:cs typeface="+mn-cs"/>
              </a:rPr>
              <a:t>Synapsis</a:t>
            </a:r>
            <a:r>
              <a:rPr lang="en-US" altLang="en-US" sz="2400" dirty="0" smtClean="0">
                <a:solidFill>
                  <a:srgbClr val="C00000"/>
                </a:solidFill>
                <a:ea typeface="+mn-ea"/>
                <a:cs typeface="+mn-cs"/>
              </a:rPr>
              <a:t>:</a:t>
            </a:r>
            <a:r>
              <a:rPr lang="en-US" altLang="en-US" sz="2400" dirty="0" smtClean="0">
                <a:solidFill>
                  <a:srgbClr val="000000"/>
                </a:solidFill>
                <a:ea typeface="+mn-ea"/>
                <a:cs typeface="+mn-cs"/>
              </a:rPr>
              <a:t> homologous chromosomes pair up</a:t>
            </a:r>
          </a:p>
          <a:p>
            <a:pPr marL="514350" indent="-514350">
              <a:defRPr/>
            </a:pPr>
            <a:r>
              <a:rPr lang="en-US" altLang="en-US" sz="2400" dirty="0" smtClean="0">
                <a:solidFill>
                  <a:srgbClr val="000000"/>
                </a:solidFill>
                <a:ea typeface="+mn-ea"/>
                <a:cs typeface="+mn-cs"/>
              </a:rPr>
              <a:t>Tetrad = 4 sister </a:t>
            </a:r>
            <a:r>
              <a:rPr lang="en-US" altLang="en-US" sz="2400" dirty="0" err="1" smtClean="0">
                <a:solidFill>
                  <a:srgbClr val="000000"/>
                </a:solidFill>
                <a:ea typeface="+mn-ea"/>
                <a:cs typeface="+mn-cs"/>
              </a:rPr>
              <a:t>chromatids</a:t>
            </a:r>
            <a:endParaRPr lang="en-US" altLang="en-US" sz="24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514350" indent="-514350">
              <a:defRPr/>
            </a:pPr>
            <a:r>
              <a:rPr lang="en-US" altLang="en-US" sz="2400" b="1" u="sng" dirty="0" smtClean="0">
                <a:solidFill>
                  <a:srgbClr val="C00000"/>
                </a:solidFill>
                <a:ea typeface="+mn-ea"/>
                <a:cs typeface="+mn-cs"/>
              </a:rPr>
              <a:t>Crossing over</a:t>
            </a:r>
            <a:r>
              <a:rPr lang="en-US" altLang="en-US" sz="2400" b="1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ea typeface="+mn-ea"/>
                <a:cs typeface="+mn-cs"/>
              </a:rPr>
              <a:t>at the </a:t>
            </a:r>
            <a:r>
              <a:rPr lang="en-US" altLang="en-US" sz="2400" b="1" dirty="0" err="1" smtClean="0">
                <a:solidFill>
                  <a:srgbClr val="C00000"/>
                </a:solidFill>
                <a:ea typeface="+mn-ea"/>
                <a:cs typeface="+mn-cs"/>
              </a:rPr>
              <a:t>chiasmata</a:t>
            </a:r>
            <a:endParaRPr lang="en-US" altLang="en-US" sz="2400" b="1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 marL="514350" indent="-514350">
              <a:buFont typeface="Wingdings 2" panose="05020102010507070707" pitchFamily="18" charset="2"/>
              <a:buNone/>
              <a:defRPr/>
            </a:pPr>
            <a:r>
              <a:rPr lang="en-US" altLang="en-US" sz="2400" u="sng" dirty="0" smtClean="0">
                <a:solidFill>
                  <a:srgbClr val="000000"/>
                </a:solidFill>
                <a:ea typeface="+mn-ea"/>
                <a:cs typeface="+mn-cs"/>
              </a:rPr>
              <a:t>Metaphase I</a:t>
            </a:r>
            <a:r>
              <a:rPr lang="en-US" altLang="en-US" sz="2400" dirty="0" smtClean="0">
                <a:solidFill>
                  <a:srgbClr val="000000"/>
                </a:solidFill>
                <a:ea typeface="+mn-ea"/>
                <a:cs typeface="+mn-cs"/>
              </a:rPr>
              <a:t>: Tetrads line up</a:t>
            </a:r>
          </a:p>
          <a:p>
            <a:pPr marL="514350" indent="-514350">
              <a:buFont typeface="Wingdings 2" panose="05020102010507070707" pitchFamily="18" charset="2"/>
              <a:buNone/>
              <a:defRPr/>
            </a:pPr>
            <a:r>
              <a:rPr lang="en-US" altLang="en-US" sz="2400" u="sng" dirty="0" smtClean="0">
                <a:solidFill>
                  <a:srgbClr val="000000"/>
                </a:solidFill>
                <a:ea typeface="+mn-ea"/>
                <a:cs typeface="+mn-cs"/>
              </a:rPr>
              <a:t>Anaphase I:</a:t>
            </a:r>
          </a:p>
          <a:p>
            <a:pPr marL="514350" indent="-514350">
              <a:defRPr/>
            </a:pPr>
            <a:r>
              <a:rPr lang="en-US" altLang="en-US" sz="2400" dirty="0" smtClean="0">
                <a:solidFill>
                  <a:srgbClr val="000000"/>
                </a:solidFill>
                <a:ea typeface="+mn-ea"/>
                <a:cs typeface="+mn-cs"/>
              </a:rPr>
              <a:t>Pairs of homologous chromosomes separate</a:t>
            </a:r>
          </a:p>
          <a:p>
            <a:pPr marL="514350" indent="-514350">
              <a:defRPr/>
            </a:pPr>
            <a:r>
              <a:rPr lang="en-US" altLang="en-US" sz="2400" dirty="0" smtClean="0">
                <a:solidFill>
                  <a:srgbClr val="000000"/>
                </a:solidFill>
                <a:ea typeface="+mn-ea"/>
                <a:cs typeface="+mn-cs"/>
              </a:rPr>
              <a:t>(Sister </a:t>
            </a:r>
            <a:r>
              <a:rPr lang="en-US" altLang="en-US" sz="2400" dirty="0" err="1" smtClean="0">
                <a:solidFill>
                  <a:srgbClr val="000000"/>
                </a:solidFill>
                <a:ea typeface="+mn-ea"/>
                <a:cs typeface="+mn-cs"/>
              </a:rPr>
              <a:t>chromatids</a:t>
            </a:r>
            <a:r>
              <a:rPr lang="en-US" altLang="en-US" sz="2400" dirty="0" smtClean="0">
                <a:solidFill>
                  <a:srgbClr val="000000"/>
                </a:solidFill>
                <a:ea typeface="+mn-ea"/>
                <a:cs typeface="+mn-cs"/>
              </a:rPr>
              <a:t> still attached by </a:t>
            </a:r>
            <a:r>
              <a:rPr lang="en-US" altLang="en-US" sz="2400" dirty="0" err="1" smtClean="0">
                <a:solidFill>
                  <a:srgbClr val="000000"/>
                </a:solidFill>
                <a:ea typeface="+mn-ea"/>
                <a:cs typeface="+mn-cs"/>
              </a:rPr>
              <a:t>centromere</a:t>
            </a:r>
            <a:r>
              <a:rPr lang="en-US" altLang="en-US" sz="2400" dirty="0" smtClean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marL="514350" indent="-514350">
              <a:buFont typeface="Wingdings 2" panose="05020102010507070707" pitchFamily="18" charset="2"/>
              <a:buNone/>
              <a:defRPr/>
            </a:pPr>
            <a:r>
              <a:rPr lang="en-US" altLang="en-US" sz="2400" u="sng" dirty="0" err="1" smtClean="0">
                <a:solidFill>
                  <a:srgbClr val="000000"/>
                </a:solidFill>
                <a:ea typeface="+mn-ea"/>
                <a:cs typeface="+mn-cs"/>
              </a:rPr>
              <a:t>Telophase</a:t>
            </a:r>
            <a:r>
              <a:rPr lang="en-US" altLang="en-US" sz="2400" u="sng" dirty="0" smtClean="0">
                <a:solidFill>
                  <a:srgbClr val="000000"/>
                </a:solidFill>
                <a:ea typeface="+mn-ea"/>
                <a:cs typeface="+mn-cs"/>
              </a:rPr>
              <a:t> I &amp; </a:t>
            </a:r>
            <a:r>
              <a:rPr lang="en-US" altLang="en-US" sz="2400" u="sng" dirty="0" err="1" smtClean="0">
                <a:solidFill>
                  <a:srgbClr val="000000"/>
                </a:solidFill>
                <a:ea typeface="+mn-ea"/>
                <a:cs typeface="+mn-cs"/>
              </a:rPr>
              <a:t>Cytokinesis</a:t>
            </a:r>
            <a:r>
              <a:rPr lang="en-US" altLang="en-US" sz="2400" u="sng" dirty="0" smtClean="0">
                <a:solidFill>
                  <a:srgbClr val="000000"/>
                </a:solidFill>
                <a:ea typeface="+mn-ea"/>
                <a:cs typeface="+mn-cs"/>
              </a:rPr>
              <a:t>:</a:t>
            </a:r>
          </a:p>
          <a:p>
            <a:pPr marL="514350" indent="-514350">
              <a:defRPr/>
            </a:pPr>
            <a:r>
              <a:rPr lang="en-US" altLang="en-US" sz="2400" dirty="0" smtClean="0">
                <a:solidFill>
                  <a:srgbClr val="000000"/>
                </a:solidFill>
                <a:ea typeface="+mn-ea"/>
                <a:cs typeface="+mn-cs"/>
              </a:rPr>
              <a:t>Haploid set of chromosomes in each cell</a:t>
            </a:r>
          </a:p>
          <a:p>
            <a:pPr marL="514350" indent="-514350">
              <a:defRPr/>
            </a:pPr>
            <a:r>
              <a:rPr lang="en-US" altLang="en-US" sz="2400" dirty="0" smtClean="0">
                <a:solidFill>
                  <a:srgbClr val="000000"/>
                </a:solidFill>
                <a:ea typeface="+mn-ea"/>
                <a:cs typeface="+mn-cs"/>
              </a:rPr>
              <a:t>Each chromosome = 2 sister </a:t>
            </a:r>
            <a:r>
              <a:rPr lang="en-US" altLang="en-US" sz="2400" dirty="0" err="1" smtClean="0">
                <a:solidFill>
                  <a:srgbClr val="000000"/>
                </a:solidFill>
                <a:ea typeface="+mn-ea"/>
                <a:cs typeface="+mn-cs"/>
              </a:rPr>
              <a:t>chromatids</a:t>
            </a:r>
            <a:endParaRPr lang="en-US" altLang="en-US" sz="24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514350" indent="-514350">
              <a:defRPr/>
            </a:pPr>
            <a:r>
              <a:rPr lang="en-US" altLang="en-US" sz="2400" dirty="0" smtClean="0">
                <a:solidFill>
                  <a:srgbClr val="000000"/>
                </a:solidFill>
                <a:ea typeface="+mn-ea"/>
                <a:cs typeface="+mn-cs"/>
              </a:rPr>
              <a:t>Some species: chromatin &amp; nucleus reforms</a:t>
            </a:r>
          </a:p>
          <a:p>
            <a:pPr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6" name="Picture 5" descr="13_11aCrossingOver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0"/>
            <a:ext cx="17526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91972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13_08aMeiosi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47675"/>
            <a:ext cx="85471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7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2" descr="13_08bMeiosi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63"/>
          <a:stretch>
            <a:fillRect/>
          </a:stretch>
        </p:blipFill>
        <p:spPr bwMode="auto">
          <a:xfrm>
            <a:off x="6165850" y="755650"/>
            <a:ext cx="213995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bIns="45720" anchor="t"/>
          <a:lstStyle/>
          <a:p>
            <a:pPr eaLnBrk="1" hangingPunct="1">
              <a:defRPr/>
            </a:pPr>
            <a:r>
              <a:rPr lang="en-US" alt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rPr>
              <a:t>Meiosis II</a:t>
            </a:r>
            <a:r>
              <a:rPr lang="en-US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rPr>
              <a:t>(2nd division) </a:t>
            </a: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  <a:ea typeface="+mj-ea"/>
                <a:cs typeface="+mj-cs"/>
              </a:rPr>
              <a:t>= create gametes</a:t>
            </a:r>
            <a:r>
              <a:rPr lang="en-US" altLang="en-US" sz="3200" i="1" dirty="0" smtClean="0">
                <a:solidFill>
                  <a:srgbClr val="000000"/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en-US" altLang="en-US" sz="3200" i="1" dirty="0" smtClean="0">
                <a:solidFill>
                  <a:srgbClr val="000000"/>
                </a:solidFill>
                <a:latin typeface="Arial" pitchFamily="34" charset="0"/>
                <a:ea typeface="+mj-ea"/>
                <a:cs typeface="+mj-cs"/>
              </a:rPr>
            </a:br>
            <a:endParaRPr lang="en-US" altLang="en-US" sz="3200" dirty="0" smtClean="0">
              <a:solidFill>
                <a:srgbClr val="000000"/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33400" y="914400"/>
            <a:ext cx="5334000" cy="5486400"/>
          </a:xfrm>
        </p:spPr>
        <p:txBody>
          <a:bodyPr/>
          <a:lstStyle/>
          <a:p>
            <a:pPr marL="514350" indent="-514350">
              <a:buFont typeface="Wingdings 2" panose="05020102010507070707" pitchFamily="18" charset="2"/>
              <a:buNone/>
              <a:defRPr/>
            </a:pPr>
            <a:r>
              <a:rPr lang="en-US" altLang="en-US" sz="2400" u="sng" dirty="0" smtClean="0">
                <a:ea typeface="+mn-ea"/>
                <a:cs typeface="+mn-cs"/>
              </a:rPr>
              <a:t>Prophase II:</a:t>
            </a:r>
          </a:p>
          <a:p>
            <a:pPr marL="514350" indent="-514350">
              <a:defRPr/>
            </a:pPr>
            <a:r>
              <a:rPr lang="en-US" altLang="en-US" sz="2400" b="1" dirty="0" smtClean="0">
                <a:ea typeface="+mn-ea"/>
                <a:cs typeface="+mn-cs"/>
              </a:rPr>
              <a:t>No </a:t>
            </a:r>
            <a:r>
              <a:rPr lang="en-US" altLang="en-US" sz="2400" b="1" dirty="0" err="1" smtClean="0">
                <a:ea typeface="+mn-ea"/>
                <a:cs typeface="+mn-cs"/>
              </a:rPr>
              <a:t>interphase</a:t>
            </a:r>
            <a:endParaRPr lang="en-US" altLang="en-US" sz="2400" b="1" dirty="0" smtClean="0">
              <a:ea typeface="+mn-ea"/>
              <a:cs typeface="+mn-cs"/>
            </a:endParaRPr>
          </a:p>
          <a:p>
            <a:pPr marL="514350" indent="-514350">
              <a:defRPr/>
            </a:pPr>
            <a:r>
              <a:rPr lang="en-US" altLang="en-US" sz="2400" dirty="0" smtClean="0">
                <a:ea typeface="+mn-ea"/>
                <a:cs typeface="+mn-cs"/>
              </a:rPr>
              <a:t>No crossing over</a:t>
            </a:r>
          </a:p>
          <a:p>
            <a:pPr marL="514350" indent="-514350">
              <a:defRPr/>
            </a:pPr>
            <a:r>
              <a:rPr lang="en-US" altLang="en-US" sz="2400" dirty="0" smtClean="0">
                <a:ea typeface="+mn-ea"/>
                <a:cs typeface="+mn-cs"/>
              </a:rPr>
              <a:t>Spindle forms</a:t>
            </a:r>
          </a:p>
          <a:p>
            <a:pPr marL="514350" indent="-514350">
              <a:buFont typeface="Wingdings 2" panose="05020102010507070707" pitchFamily="18" charset="2"/>
              <a:buNone/>
              <a:defRPr/>
            </a:pPr>
            <a:r>
              <a:rPr lang="en-US" altLang="en-US" sz="2400" u="sng" dirty="0" smtClean="0">
                <a:ea typeface="+mn-ea"/>
                <a:cs typeface="+mn-cs"/>
              </a:rPr>
              <a:t>Metaphase II:</a:t>
            </a:r>
          </a:p>
          <a:p>
            <a:pPr marL="514350" indent="-514350">
              <a:defRPr/>
            </a:pPr>
            <a:r>
              <a:rPr lang="en-US" altLang="en-US" sz="2400" dirty="0" smtClean="0">
                <a:ea typeface="+mn-ea"/>
                <a:cs typeface="+mn-cs"/>
              </a:rPr>
              <a:t>Chromosomes line up</a:t>
            </a:r>
          </a:p>
          <a:p>
            <a:pPr marL="514350" indent="-514350">
              <a:buFont typeface="Wingdings 2" panose="05020102010507070707" pitchFamily="18" charset="2"/>
              <a:buNone/>
              <a:defRPr/>
            </a:pPr>
            <a:r>
              <a:rPr lang="en-US" altLang="en-US" sz="2400" u="sng" dirty="0" smtClean="0">
                <a:ea typeface="+mn-ea"/>
                <a:cs typeface="+mn-cs"/>
              </a:rPr>
              <a:t>Anaphase II:</a:t>
            </a:r>
          </a:p>
          <a:p>
            <a:pPr marL="514350" indent="-514350">
              <a:defRPr/>
            </a:pPr>
            <a:r>
              <a:rPr lang="en-US" altLang="en-US" sz="2400" dirty="0" smtClean="0">
                <a:ea typeface="+mn-ea"/>
                <a:cs typeface="+mn-cs"/>
              </a:rPr>
              <a:t>Sister </a:t>
            </a:r>
            <a:r>
              <a:rPr lang="en-US" altLang="en-US" sz="2400" dirty="0" err="1" smtClean="0">
                <a:ea typeface="+mn-ea"/>
                <a:cs typeface="+mn-cs"/>
              </a:rPr>
              <a:t>chromatids</a:t>
            </a:r>
            <a:r>
              <a:rPr lang="en-US" altLang="en-US" sz="2400" dirty="0" smtClean="0">
                <a:ea typeface="+mn-ea"/>
                <a:cs typeface="+mn-cs"/>
              </a:rPr>
              <a:t> separate</a:t>
            </a:r>
          </a:p>
          <a:p>
            <a:pPr marL="514350" indent="-514350">
              <a:buFont typeface="Wingdings 2" panose="05020102010507070707" pitchFamily="18" charset="2"/>
              <a:buNone/>
              <a:defRPr/>
            </a:pPr>
            <a:r>
              <a:rPr lang="en-US" altLang="en-US" sz="2400" u="sng" dirty="0" err="1" smtClean="0">
                <a:ea typeface="+mn-ea"/>
                <a:cs typeface="+mn-cs"/>
              </a:rPr>
              <a:t>Telophase</a:t>
            </a:r>
            <a:r>
              <a:rPr lang="en-US" altLang="en-US" sz="2400" u="sng" dirty="0" smtClean="0">
                <a:ea typeface="+mn-ea"/>
                <a:cs typeface="+mn-cs"/>
              </a:rPr>
              <a:t> II:</a:t>
            </a:r>
          </a:p>
          <a:p>
            <a:pPr marL="514350" indent="-514350">
              <a:defRPr/>
            </a:pPr>
            <a:r>
              <a:rPr lang="en-US" altLang="en-US" sz="2400" dirty="0" smtClean="0">
                <a:ea typeface="+mn-ea"/>
                <a:cs typeface="+mn-cs"/>
              </a:rPr>
              <a:t>4 haploid cells</a:t>
            </a:r>
          </a:p>
          <a:p>
            <a:pPr marL="514350" indent="-514350">
              <a:defRPr/>
            </a:pPr>
            <a:r>
              <a:rPr lang="en-US" altLang="en-US" sz="2400" dirty="0" smtClean="0">
                <a:ea typeface="+mn-ea"/>
                <a:cs typeface="+mn-cs"/>
              </a:rPr>
              <a:t>Nuclei reappear</a:t>
            </a:r>
          </a:p>
          <a:p>
            <a:pPr marL="514350" indent="-514350">
              <a:defRPr/>
            </a:pPr>
            <a:r>
              <a:rPr lang="en-US" altLang="en-US" sz="2400" dirty="0" smtClean="0">
                <a:ea typeface="+mn-ea"/>
                <a:cs typeface="+mn-cs"/>
              </a:rPr>
              <a:t>Each daughter cell genetically unique</a:t>
            </a:r>
          </a:p>
          <a:p>
            <a:pPr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22" name="Picture 21" descr="13_08bMeiosi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r="51784"/>
          <a:stretch>
            <a:fillRect/>
          </a:stretch>
        </p:blipFill>
        <p:spPr bwMode="auto">
          <a:xfrm>
            <a:off x="6172200" y="755650"/>
            <a:ext cx="1905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13_08bMeiosi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9" r="27708"/>
          <a:stretch>
            <a:fillRect/>
          </a:stretch>
        </p:blipFill>
        <p:spPr bwMode="auto">
          <a:xfrm>
            <a:off x="6172200" y="755650"/>
            <a:ext cx="19812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13_08bMeiosi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2" r="2744"/>
          <a:stretch>
            <a:fillRect/>
          </a:stretch>
        </p:blipFill>
        <p:spPr bwMode="auto">
          <a:xfrm>
            <a:off x="6172200" y="755650"/>
            <a:ext cx="21336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14188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3_08bMeiosi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77825"/>
            <a:ext cx="85471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83148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13_UN01Summary_C3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90"/>
          <a:stretch>
            <a:fillRect/>
          </a:stretch>
        </p:blipFill>
        <p:spPr bwMode="auto">
          <a:xfrm>
            <a:off x="228600" y="1447800"/>
            <a:ext cx="30273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792162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FF0000"/>
                </a:solidFill>
                <a:ea typeface="ＭＳ Ｐゴシック" charset="-128"/>
              </a:rPr>
              <a:t>Events Unique to Meiosis I (</a:t>
            </a:r>
            <a:r>
              <a:rPr lang="en-US" altLang="en-US" sz="3200" b="1" i="1" smtClean="0">
                <a:solidFill>
                  <a:srgbClr val="FF0000"/>
                </a:solidFill>
                <a:ea typeface="ＭＳ Ｐゴシック" charset="-128"/>
              </a:rPr>
              <a:t>not</a:t>
            </a:r>
            <a:r>
              <a:rPr lang="en-US" altLang="en-US" sz="3200" b="1" smtClean="0">
                <a:solidFill>
                  <a:srgbClr val="FF0000"/>
                </a:solidFill>
                <a:ea typeface="ＭＳ Ｐゴシック" charset="-128"/>
              </a:rPr>
              <a:t> in mitosis)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1676400"/>
            <a:ext cx="5943600" cy="4572000"/>
          </a:xfrm>
        </p:spPr>
        <p:txBody>
          <a:bodyPr/>
          <a:lstStyle/>
          <a:p>
            <a:pPr marL="514350" indent="-514350">
              <a:buFont typeface="Franklin Gothic Book" panose="020B0503020102020204" pitchFamily="34" charset="0"/>
              <a:buAutoNum type="arabicPeriod"/>
            </a:pPr>
            <a:r>
              <a:rPr lang="en-US" altLang="en-US" sz="2800" b="1" u="sng" smtClean="0">
                <a:solidFill>
                  <a:srgbClr val="FF0000"/>
                </a:solidFill>
                <a:ea typeface="ＭＳ Ｐゴシック" charset="-128"/>
              </a:rPr>
              <a:t>Prophase I</a:t>
            </a:r>
            <a:r>
              <a:rPr lang="en-US" altLang="en-US" sz="2800" smtClean="0">
                <a:ea typeface="ＭＳ Ｐゴシック" charset="-128"/>
              </a:rPr>
              <a:t>: Synapsis and crossing over</a:t>
            </a:r>
          </a:p>
          <a:p>
            <a:pPr marL="514350" indent="-514350">
              <a:buFont typeface="Franklin Gothic Book" panose="020B0503020102020204" pitchFamily="34" charset="0"/>
              <a:buAutoNum type="arabicPeriod"/>
            </a:pPr>
            <a:r>
              <a:rPr lang="en-US" altLang="en-US" sz="2800" b="1" u="sng" smtClean="0">
                <a:solidFill>
                  <a:srgbClr val="FF0000"/>
                </a:solidFill>
                <a:ea typeface="ＭＳ Ｐゴシック" charset="-128"/>
              </a:rPr>
              <a:t>Metaphase I</a:t>
            </a:r>
            <a:r>
              <a:rPr lang="en-US" altLang="en-US" sz="2800" smtClean="0">
                <a:ea typeface="ＭＳ Ｐゴシック" charset="-128"/>
              </a:rPr>
              <a:t>: </a:t>
            </a:r>
            <a:r>
              <a:rPr lang="en-US" altLang="en-US" sz="2800" b="1" u="sng" smtClean="0">
                <a:ea typeface="ＭＳ Ｐゴシック" charset="-128"/>
              </a:rPr>
              <a:t>pairs</a:t>
            </a:r>
            <a:r>
              <a:rPr lang="en-US" altLang="en-US" sz="2800" smtClean="0">
                <a:ea typeface="ＭＳ Ｐゴシック" charset="-128"/>
              </a:rPr>
              <a:t> of homologous chromosomes line up on metaphase plate</a:t>
            </a:r>
          </a:p>
          <a:p>
            <a:pPr marL="514350" indent="-514350">
              <a:buFont typeface="Franklin Gothic Book" panose="020B0503020102020204" pitchFamily="34" charset="0"/>
              <a:buAutoNum type="arabicPeriod"/>
            </a:pPr>
            <a:r>
              <a:rPr lang="en-US" altLang="en-US" sz="2800" b="1" u="sng" smtClean="0">
                <a:solidFill>
                  <a:srgbClr val="FF0000"/>
                </a:solidFill>
                <a:ea typeface="ＭＳ Ｐゴシック" charset="-128"/>
              </a:rPr>
              <a:t>Anaphase I</a:t>
            </a:r>
            <a:r>
              <a:rPr lang="en-US" altLang="en-US" sz="2800" smtClean="0">
                <a:ea typeface="ＭＳ Ｐゴシック" charset="-128"/>
              </a:rPr>
              <a:t>: homologous pairs separate </a:t>
            </a:r>
            <a:r>
              <a:rPr lang="en-US" altLang="en-US" sz="2800" smtClean="0">
                <a:ea typeface="ＭＳ Ｐゴシック" charset="-128"/>
                <a:sym typeface="Wingdings" panose="05000000000000000000" pitchFamily="2" charset="2"/>
              </a:rPr>
              <a:t></a:t>
            </a:r>
            <a:r>
              <a:rPr lang="en-US" altLang="en-US" sz="2800" smtClean="0">
                <a:ea typeface="ＭＳ Ｐゴシック" charset="-128"/>
              </a:rPr>
              <a:t> sister chromatids </a:t>
            </a:r>
            <a:r>
              <a:rPr lang="en-US" altLang="en-US" sz="2800" b="1" u="sng" smtClean="0">
                <a:ea typeface="ＭＳ Ｐゴシック" charset="-128"/>
              </a:rPr>
              <a:t>still attached</a:t>
            </a:r>
            <a:r>
              <a:rPr lang="en-US" altLang="en-US" sz="2800" smtClean="0">
                <a:ea typeface="ＭＳ Ｐゴシック" charset="-128"/>
              </a:rPr>
              <a:t> at centromere</a:t>
            </a:r>
            <a:endParaRPr lang="en-US" altLang="en-US" sz="2800" b="1" u="sng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81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457200"/>
            <a:ext cx="7772400" cy="2209800"/>
          </a:xfrm>
        </p:spPr>
        <p:txBody>
          <a:bodyPr/>
          <a:lstStyle/>
          <a:p>
            <a:r>
              <a:rPr lang="en-US" alt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Genes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: segments of DNA that code for basic units of heredity</a:t>
            </a:r>
          </a:p>
          <a:p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Offspring acquire genes from parents by inheriting </a:t>
            </a:r>
            <a:r>
              <a:rPr lang="en-US" altLang="en-US" sz="2800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chromosomes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Each chromosome has hundreds or thousands of genes, each of which play a role in determining the characteristics and functions of the cell</a:t>
            </a:r>
          </a:p>
          <a:p>
            <a:pPr marL="603504" lvl="1" indent="-274320">
              <a:buFont typeface="Wingdings 2"/>
              <a:buChar char=""/>
              <a:defRPr/>
            </a:pPr>
            <a:r>
              <a:rPr lang="en-US" dirty="0"/>
              <a:t>Different forms of a gene are called ALLELES</a:t>
            </a:r>
          </a:p>
          <a:p>
            <a:endParaRPr lang="en-US" altLang="en-US" sz="2800" dirty="0" smtClean="0">
              <a:solidFill>
                <a:srgbClr val="7030A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sz="2800" dirty="0" smtClean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890146"/>
            <a:ext cx="3733800" cy="2800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066359"/>
            <a:ext cx="1835944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8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smtClean="0">
                <a:solidFill>
                  <a:srgbClr val="002060"/>
                </a:solidFill>
                <a:ea typeface="ＭＳ Ｐゴシック" charset="-128"/>
              </a:rPr>
              <a:t>Sources of Genetic Variation: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3962400" cy="4572000"/>
          </a:xfrm>
        </p:spPr>
        <p:txBody>
          <a:bodyPr/>
          <a:lstStyle/>
          <a:p>
            <a:pPr marL="514350" indent="-514350">
              <a:buFont typeface="Franklin Gothic Book" panose="020B0503020102020204" pitchFamily="34" charset="0"/>
              <a:buAutoNum type="arabicPeriod"/>
            </a:pPr>
            <a:r>
              <a:rPr lang="en-US" altLang="en-US" sz="3200" b="1" u="sng" smtClean="0">
                <a:solidFill>
                  <a:srgbClr val="0070C0"/>
                </a:solidFill>
                <a:ea typeface="ＭＳ Ｐゴシック" charset="-128"/>
              </a:rPr>
              <a:t>Crossing Over</a:t>
            </a:r>
          </a:p>
          <a:p>
            <a:pPr marL="788988" lvl="1" indent="-514350"/>
            <a:r>
              <a:rPr lang="en-US" altLang="en-US" sz="2800" smtClean="0">
                <a:ea typeface="ＭＳ Ｐゴシック" charset="-128"/>
              </a:rPr>
              <a:t>Exchange genetic material</a:t>
            </a:r>
          </a:p>
          <a:p>
            <a:pPr marL="788988" lvl="1" indent="-514350"/>
            <a:r>
              <a:rPr lang="en-US" altLang="en-US" sz="2800" smtClean="0">
                <a:ea typeface="ＭＳ Ｐゴシック" charset="-128"/>
              </a:rPr>
              <a:t>Recombinant chromosomes</a:t>
            </a:r>
          </a:p>
        </p:txBody>
      </p:sp>
      <p:pic>
        <p:nvPicPr>
          <p:cNvPr id="43012" name="Picture 3" descr="13_11_CrossingOver_5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3375"/>
            <a:ext cx="44958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6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smtClean="0">
                <a:solidFill>
                  <a:srgbClr val="002060"/>
                </a:solidFill>
                <a:ea typeface="ＭＳ Ｐゴシック" charset="-128"/>
              </a:rPr>
              <a:t>Sources of Genetic Variation: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610600" cy="2133600"/>
          </a:xfrm>
        </p:spPr>
        <p:txBody>
          <a:bodyPr/>
          <a:lstStyle/>
          <a:p>
            <a:pPr marL="344488" indent="-344488">
              <a:buFont typeface="Franklin Gothic Book" panose="020B0503020102020204" pitchFamily="34" charset="0"/>
              <a:buAutoNum type="arabicPeriod" startAt="2"/>
            </a:pPr>
            <a:r>
              <a:rPr lang="en-US" altLang="en-US" sz="3200" b="1" u="sng" smtClean="0">
                <a:solidFill>
                  <a:srgbClr val="0070C0"/>
                </a:solidFill>
                <a:ea typeface="ＭＳ Ｐゴシック" charset="-128"/>
              </a:rPr>
              <a:t>Independent Assortment of Chromosomes</a:t>
            </a:r>
          </a:p>
          <a:p>
            <a:pPr marL="630238" lvl="1" indent="-355600"/>
            <a:r>
              <a:rPr lang="en-US" altLang="en-US" sz="2800" smtClean="0">
                <a:ea typeface="ＭＳ Ｐゴシック" charset="-128"/>
              </a:rPr>
              <a:t>Random orientation of homologous pairs in Metaphase I</a:t>
            </a:r>
          </a:p>
        </p:txBody>
      </p:sp>
      <p:pic>
        <p:nvPicPr>
          <p:cNvPr id="44036" name="Picture 4" descr="13_10IndependentAssort_3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629400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smtClean="0">
                <a:solidFill>
                  <a:srgbClr val="002060"/>
                </a:solidFill>
                <a:ea typeface="ＭＳ Ｐゴシック" charset="-128"/>
              </a:rPr>
              <a:t>Sources of Genetic Variation: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610600" cy="2133600"/>
          </a:xfrm>
        </p:spPr>
        <p:txBody>
          <a:bodyPr/>
          <a:lstStyle/>
          <a:p>
            <a:pPr marL="514350" indent="-514350">
              <a:buFont typeface="Franklin Gothic Book" panose="020B0503020102020204" pitchFamily="34" charset="0"/>
              <a:buAutoNum type="arabicPeriod" startAt="3"/>
            </a:pPr>
            <a:r>
              <a:rPr lang="en-US" altLang="en-US" sz="3000" b="1" u="sng" smtClean="0">
                <a:solidFill>
                  <a:srgbClr val="0070C0"/>
                </a:solidFill>
                <a:ea typeface="ＭＳ Ｐゴシック" charset="-128"/>
              </a:rPr>
              <a:t>Random Fertilization</a:t>
            </a:r>
          </a:p>
          <a:p>
            <a:pPr marL="788988" lvl="1" indent="-514350"/>
            <a:r>
              <a:rPr lang="en-US" altLang="en-US" sz="2800" smtClean="0">
                <a:ea typeface="ＭＳ Ｐゴシック" charset="-128"/>
              </a:rPr>
              <a:t>Any sperm + Any egg</a:t>
            </a:r>
          </a:p>
          <a:p>
            <a:pPr marL="788988" lvl="1" indent="-514350"/>
            <a:r>
              <a:rPr lang="en-US" altLang="en-US" sz="2800" smtClean="0">
                <a:ea typeface="ＭＳ Ｐゴシック" charset="-128"/>
              </a:rPr>
              <a:t>8 million X 8 million = 64 trillion combinations! </a:t>
            </a:r>
          </a:p>
        </p:txBody>
      </p:sp>
      <p:pic>
        <p:nvPicPr>
          <p:cNvPr id="45060" name="Picture 6" descr="http://worms.zoology.wisc.edu/urchins/su_egg_%26_spe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43250"/>
            <a:ext cx="35814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8" descr="http://www.naturalbeginnings.com.au/images/stories/sperm_fertilizing_e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4691063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ea typeface="ＭＳ Ｐゴシック" charset="-128"/>
              </a:rPr>
              <a:t>Mitosis</a:t>
            </a:r>
            <a:r>
              <a:rPr lang="en-US" altLang="en-US" smtClean="0">
                <a:ea typeface="ＭＳ Ｐゴシック" charset="-128"/>
              </a:rPr>
              <a:t>				</a:t>
            </a:r>
            <a:r>
              <a:rPr lang="en-US" altLang="en-US" u="sng" smtClean="0">
                <a:ea typeface="ＭＳ Ｐゴシック" charset="-128"/>
              </a:rPr>
              <a:t>Meiosis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762000"/>
          </a:xfrm>
        </p:spPr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            Both are divisions of cell nucleus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2057400"/>
            <a:ext cx="4114800" cy="41910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charset="-128"/>
              </a:rPr>
              <a:t>Somatic cells</a:t>
            </a:r>
          </a:p>
          <a:p>
            <a:pPr eaLnBrk="1" hangingPunct="1"/>
            <a:r>
              <a:rPr lang="en-US" altLang="en-US" sz="2400" smtClean="0">
                <a:ea typeface="ＭＳ Ｐゴシック" charset="-128"/>
              </a:rPr>
              <a:t>1 division</a:t>
            </a:r>
          </a:p>
          <a:p>
            <a:pPr eaLnBrk="1" hangingPunct="1"/>
            <a:r>
              <a:rPr lang="en-US" altLang="en-US" sz="2400" smtClean="0">
                <a:ea typeface="ＭＳ Ｐゴシック" charset="-128"/>
              </a:rPr>
              <a:t>2 diploid daughter cells</a:t>
            </a:r>
          </a:p>
          <a:p>
            <a:pPr eaLnBrk="1" hangingPunct="1"/>
            <a:r>
              <a:rPr lang="en-US" altLang="en-US" sz="2400" smtClean="0">
                <a:ea typeface="ＭＳ Ｐゴシック" charset="-128"/>
              </a:rPr>
              <a:t>Clones</a:t>
            </a:r>
          </a:p>
          <a:p>
            <a:pPr eaLnBrk="1" hangingPunct="1"/>
            <a:r>
              <a:rPr lang="en-US" altLang="en-US" sz="2400" smtClean="0">
                <a:ea typeface="ＭＳ Ｐゴシック" charset="-128"/>
              </a:rPr>
              <a:t>From zygote to death	</a:t>
            </a:r>
          </a:p>
          <a:p>
            <a:pPr eaLnBrk="1" hangingPunct="1"/>
            <a:r>
              <a:rPr lang="en-US" altLang="en-US" sz="2400" smtClean="0">
                <a:ea typeface="ＭＳ Ｐゴシック" charset="-128"/>
              </a:rPr>
              <a:t>Purpose: growth and repair</a:t>
            </a:r>
          </a:p>
          <a:p>
            <a:pPr eaLnBrk="1" hangingPunct="1"/>
            <a:r>
              <a:rPr lang="en-US" altLang="en-US" sz="2400" smtClean="0">
                <a:ea typeface="ＭＳ Ｐゴシック" charset="-128"/>
              </a:rPr>
              <a:t>No synapsis, crossing over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>
          <a:xfrm>
            <a:off x="4800600" y="2057400"/>
            <a:ext cx="4343400" cy="40767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smtClean="0">
                <a:ea typeface="ＭＳ Ｐゴシック" charset="-128"/>
              </a:rPr>
              <a:t>Gametes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smtClean="0">
                <a:ea typeface="ＭＳ Ｐゴシック" charset="-128"/>
              </a:rPr>
              <a:t>2 divisions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smtClean="0">
                <a:ea typeface="ＭＳ Ｐゴシック" charset="-128"/>
              </a:rPr>
              <a:t>4 haploid daughter cells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smtClean="0">
                <a:ea typeface="ＭＳ Ｐゴシック" charset="-128"/>
              </a:rPr>
              <a:t>Genetically different-less than 1 in 8 million alike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smtClean="0">
                <a:ea typeface="ＭＳ Ｐゴシック" charset="-128"/>
              </a:rPr>
              <a:t>Females before birth follicles are formed. Mature ova released beginning puberty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smtClean="0">
                <a:ea typeface="ＭＳ Ｐゴシック" charset="-128"/>
              </a:rPr>
              <a:t>Purpose: Reproduction</a:t>
            </a:r>
          </a:p>
        </p:txBody>
      </p:sp>
    </p:spTree>
    <p:extLst>
      <p:ext uri="{BB962C8B-B14F-4D97-AF65-F5344CB8AC3E}">
        <p14:creationId xmlns:p14="http://schemas.microsoft.com/office/powerpoint/2010/main" val="17918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13_09aMitosisVMeiosi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04788"/>
            <a:ext cx="85471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4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Meiosis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https://www.youtube.com/watch?v=D1_-mQS_FZ0</a:t>
            </a:r>
          </a:p>
        </p:txBody>
      </p:sp>
    </p:spTree>
    <p:extLst>
      <p:ext uri="{BB962C8B-B14F-4D97-AF65-F5344CB8AC3E}">
        <p14:creationId xmlns:p14="http://schemas.microsoft.com/office/powerpoint/2010/main" val="14247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Meiosis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This process gives us our variation</a:t>
            </a:r>
          </a:p>
          <a:p>
            <a:r>
              <a:rPr lang="en-US" dirty="0" smtClean="0"/>
              <a:t>Why would variation by important?</a:t>
            </a:r>
            <a:endParaRPr lang="en-US" dirty="0"/>
          </a:p>
        </p:txBody>
      </p:sp>
      <p:pic>
        <p:nvPicPr>
          <p:cNvPr id="7" name="Picture 4" descr="https://encrypted-tbn1.gstatic.com/images?q=tbn:ANd9GcSAYDjcQande6hhlBZXx-R6l6xf3qkQZP1l4IiNZdgcyBqqgLn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7526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s://encrypted-tbn3.gstatic.com/images?q=tbn:ANd9GcR0U22P2HaOd3iv8ZgHJKPeXtMXXRHP7kzZiomdYurd_ogqoFj1-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267200"/>
            <a:ext cx="2695575" cy="169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vs. meiosis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https://www.youtube.com/watch?v=Ba9LXKH2ztU</a:t>
            </a:r>
          </a:p>
        </p:txBody>
      </p:sp>
    </p:spTree>
    <p:extLst>
      <p:ext uri="{BB962C8B-B14F-4D97-AF65-F5344CB8AC3E}">
        <p14:creationId xmlns:p14="http://schemas.microsoft.com/office/powerpoint/2010/main" val="40319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Venn Diagram, and label AT LEAST 3 similarities and differences between mitosis and meiosis.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Mitosis Vs. Meiosis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One Division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Two identical cells formed per cycle.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Genetically identical daughter cells.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Occurs only in body cells.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Cell growth and repair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Two divisions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Four haploid (n) cells formed.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Daughter cells are not genetically identical.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Occurs in reproductive cells (gametes)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Genetic diversity.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</p:txBody>
      </p:sp>
    </p:spTree>
    <p:extLst>
      <p:ext uri="{BB962C8B-B14F-4D97-AF65-F5344CB8AC3E}">
        <p14:creationId xmlns:p14="http://schemas.microsoft.com/office/powerpoint/2010/main" val="1401839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914400" y="76200"/>
            <a:ext cx="7239000" cy="914400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002060"/>
                </a:solidFill>
                <a:ea typeface="ＭＳ Ｐゴシック" charset="-128"/>
              </a:rPr>
              <a:t>Types of Reproduction</a:t>
            </a:r>
            <a:endParaRPr lang="en-US" altLang="en-US" sz="2800" smtClean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753178"/>
            <a:ext cx="4206875" cy="5181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u="sng" dirty="0" smtClean="0">
                <a:solidFill>
                  <a:srgbClr val="C00000"/>
                </a:solidFill>
                <a:ea typeface="ＭＳ Ｐゴシック" charset="-128"/>
              </a:rPr>
              <a:t>ASEXUAL</a:t>
            </a:r>
          </a:p>
          <a:p>
            <a:pPr eaLnBrk="1" hangingPunct="1"/>
            <a:r>
              <a:rPr lang="en-US" altLang="en-US" sz="2800" dirty="0" smtClean="0">
                <a:ea typeface="ＭＳ Ｐゴシック" charset="-128"/>
              </a:rPr>
              <a:t>Produces clones (genetically identical)</a:t>
            </a:r>
          </a:p>
          <a:p>
            <a:pPr eaLnBrk="1" hangingPunct="1"/>
            <a:r>
              <a:rPr lang="en-US" altLang="en-US" sz="2800" dirty="0" smtClean="0">
                <a:ea typeface="ＭＳ Ｐゴシック" charset="-128"/>
              </a:rPr>
              <a:t>Single parent</a:t>
            </a:r>
          </a:p>
          <a:p>
            <a:pPr eaLnBrk="1" hangingPunct="1"/>
            <a:r>
              <a:rPr lang="en-US" altLang="en-US" sz="2800" dirty="0" smtClean="0">
                <a:ea typeface="ＭＳ Ｐゴシック" charset="-128"/>
              </a:rPr>
              <a:t>Little variation in population - only through mutations</a:t>
            </a:r>
          </a:p>
          <a:p>
            <a:pPr eaLnBrk="1" hangingPunct="1"/>
            <a:r>
              <a:rPr lang="en-US" altLang="en-US" sz="2800" dirty="0" smtClean="0">
                <a:ea typeface="ＭＳ Ｐゴシック" charset="-128"/>
              </a:rPr>
              <a:t>Fast and energy efficient</a:t>
            </a:r>
          </a:p>
          <a:p>
            <a:pPr eaLnBrk="1" hangingPunct="1"/>
            <a:r>
              <a:rPr lang="en-US" altLang="en-US" sz="2800" dirty="0" err="1" smtClean="0">
                <a:ea typeface="ＭＳ Ｐゴシック" charset="-128"/>
              </a:rPr>
              <a:t>Eg</a:t>
            </a:r>
            <a:r>
              <a:rPr lang="en-US" altLang="en-US" sz="2800" dirty="0" smtClean="0">
                <a:ea typeface="ＭＳ Ｐゴシック" charset="-128"/>
              </a:rPr>
              <a:t>. budding, binary fission</a:t>
            </a:r>
          </a:p>
          <a:p>
            <a:pPr eaLnBrk="1" hangingPunct="1"/>
            <a:endParaRPr lang="en-US" altLang="en-US" sz="2800" dirty="0" smtClean="0">
              <a:ea typeface="ＭＳ Ｐゴシック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898549" y="825080"/>
            <a:ext cx="3981450" cy="52578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u="sng" dirty="0" smtClean="0">
                <a:solidFill>
                  <a:srgbClr val="C00000"/>
                </a:solidFill>
                <a:ea typeface="ＭＳ Ｐゴシック" charset="-128"/>
              </a:rPr>
              <a:t>SEXUAL</a:t>
            </a:r>
          </a:p>
          <a:p>
            <a:pPr eaLnBrk="1" hangingPunct="1"/>
            <a:r>
              <a:rPr lang="en-US" altLang="en-US" sz="2800" dirty="0" smtClean="0">
                <a:ea typeface="ＭＳ Ｐゴシック" charset="-128"/>
              </a:rPr>
              <a:t>Meiosis produces gametes (sex cells)</a:t>
            </a:r>
          </a:p>
          <a:p>
            <a:pPr eaLnBrk="1" hangingPunct="1"/>
            <a:r>
              <a:rPr lang="en-US" altLang="en-US" sz="2800" dirty="0" smtClean="0">
                <a:ea typeface="ＭＳ Ｐゴシック" charset="-128"/>
              </a:rPr>
              <a:t>2 parents: male/female</a:t>
            </a:r>
          </a:p>
          <a:p>
            <a:pPr eaLnBrk="1" hangingPunct="1"/>
            <a:r>
              <a:rPr lang="en-US" altLang="en-US" sz="2800" dirty="0" smtClean="0">
                <a:ea typeface="ＭＳ Ｐゴシック" charset="-128"/>
              </a:rPr>
              <a:t>Lots of variation/diversity</a:t>
            </a:r>
          </a:p>
          <a:p>
            <a:pPr eaLnBrk="1" hangingPunct="1"/>
            <a:r>
              <a:rPr lang="en-US" altLang="en-US" sz="2800" dirty="0" smtClean="0">
                <a:ea typeface="ＭＳ Ｐゴシック" charset="-128"/>
              </a:rPr>
              <a:t>Slower and energy consumptive</a:t>
            </a:r>
          </a:p>
          <a:p>
            <a:pPr eaLnBrk="1" hangingPunct="1"/>
            <a:r>
              <a:rPr lang="en-US" altLang="en-US" sz="2800" dirty="0" err="1" smtClean="0">
                <a:ea typeface="ＭＳ Ｐゴシック" charset="-128"/>
              </a:rPr>
              <a:t>Eg</a:t>
            </a:r>
            <a:r>
              <a:rPr lang="en-US" altLang="en-US" sz="2800" dirty="0" smtClean="0">
                <a:ea typeface="ＭＳ Ｐゴシック" charset="-128"/>
              </a:rPr>
              <a:t>. humans, trees</a:t>
            </a:r>
          </a:p>
          <a:p>
            <a:pPr eaLnBrk="1" hangingPunct="1"/>
            <a:endParaRPr lang="en-US" altLang="en-US" sz="2800" dirty="0" smtClean="0">
              <a:ea typeface="ＭＳ Ｐゴシック" charset="-128"/>
            </a:endParaRPr>
          </a:p>
          <a:p>
            <a:pPr eaLnBrk="1" hangingPunct="1"/>
            <a:endParaRPr lang="en-US" altLang="en-US" sz="2800" dirty="0" smtClean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83056"/>
            <a:ext cx="2606555" cy="22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13_09bMitosisVMeiosi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1150"/>
            <a:ext cx="885666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086600" cy="1143000"/>
          </a:xfrm>
        </p:spPr>
        <p:txBody>
          <a:bodyPr/>
          <a:lstStyle/>
          <a:p>
            <a:pPr algn="ctr">
              <a:defRPr/>
            </a:pP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Mitosis vs. Meiosis</a:t>
            </a:r>
          </a:p>
        </p:txBody>
      </p:sp>
    </p:spTree>
    <p:extLst>
      <p:ext uri="{BB962C8B-B14F-4D97-AF65-F5344CB8AC3E}">
        <p14:creationId xmlns:p14="http://schemas.microsoft.com/office/powerpoint/2010/main" val="20404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Font typeface="Wingdings 2"/>
              <a:buChar char=""/>
              <a:defRPr/>
            </a:pPr>
            <a:r>
              <a:rPr lang="en-US" smtClean="0"/>
              <a:t>Models!</a:t>
            </a:r>
            <a:endParaRPr lang="en-US" dirty="0" smtClean="0"/>
          </a:p>
          <a:p>
            <a:pPr marL="274320" indent="-274320">
              <a:buFont typeface="Wingdings 2"/>
              <a:buChar char=""/>
              <a:defRPr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72400" cy="579438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Chromosomes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19200"/>
            <a:ext cx="8839200" cy="4876800"/>
          </a:xfrm>
        </p:spPr>
        <p:txBody>
          <a:bodyPr/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2800" b="1" u="sng" smtClean="0">
                <a:ea typeface="ＭＳ Ｐゴシック" charset="-128"/>
              </a:rPr>
              <a:t>Somatic</a:t>
            </a:r>
            <a:r>
              <a:rPr lang="en-US" altLang="en-US" sz="2800" b="1" smtClean="0">
                <a:ea typeface="ＭＳ Ｐゴシック" charset="-128"/>
              </a:rPr>
              <a:t> (body) cell:</a:t>
            </a:r>
            <a:r>
              <a:rPr lang="en-US" altLang="en-US" sz="2800" smtClean="0">
                <a:ea typeface="ＭＳ Ｐゴシック" charset="-128"/>
              </a:rPr>
              <a:t> 2n = 46 chromosomes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2800" smtClean="0">
                <a:ea typeface="ＭＳ Ｐゴシック" charset="-128"/>
              </a:rPr>
              <a:t>Each pair of </a:t>
            </a:r>
            <a:r>
              <a:rPr lang="en-US" altLang="en-US" sz="2800" b="1" smtClean="0">
                <a:solidFill>
                  <a:srgbClr val="C00000"/>
                </a:solidFill>
                <a:ea typeface="ＭＳ Ｐゴシック" charset="-128"/>
              </a:rPr>
              <a:t>homologous chromosomes </a:t>
            </a:r>
            <a:r>
              <a:rPr lang="en-US" altLang="en-US" sz="2800" smtClean="0">
                <a:ea typeface="ＭＳ Ｐゴシック" charset="-128"/>
              </a:rPr>
              <a:t>includes 1 chromosome from each parent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2800" b="1" u="sng" smtClean="0">
                <a:ea typeface="ＭＳ Ｐゴシック" charset="-128"/>
              </a:rPr>
              <a:t>Autosomes</a:t>
            </a:r>
            <a:r>
              <a:rPr lang="en-US" altLang="en-US" sz="2800" smtClean="0">
                <a:ea typeface="ＭＳ Ｐゴシック" charset="-128"/>
              </a:rPr>
              <a:t>: 22 pairs of chromosomes that do not determine sex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2800" b="1" u="sng" smtClean="0">
                <a:ea typeface="ＭＳ Ｐゴシック" charset="-128"/>
              </a:rPr>
              <a:t>Sex chromosomes</a:t>
            </a:r>
            <a:r>
              <a:rPr lang="en-US" altLang="en-US" sz="2800" b="1" smtClean="0">
                <a:ea typeface="ＭＳ Ｐゴシック" charset="-128"/>
              </a:rPr>
              <a:t>: </a:t>
            </a:r>
            <a:r>
              <a:rPr lang="en-US" altLang="en-US" sz="2800" smtClean="0">
                <a:ea typeface="ＭＳ Ｐゴシック" charset="-128"/>
              </a:rPr>
              <a:t>X and Y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2800" smtClean="0">
                <a:ea typeface="ＭＳ Ｐゴシック" charset="-128"/>
              </a:rPr>
              <a:t>Females: XX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2800" smtClean="0">
                <a:ea typeface="ＭＳ Ｐゴシック" charset="-128"/>
              </a:rPr>
              <a:t>Males: XY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2800" b="1" u="sng" smtClean="0">
                <a:ea typeface="ＭＳ Ｐゴシック" charset="-128"/>
              </a:rPr>
              <a:t>Gametes</a:t>
            </a:r>
            <a:r>
              <a:rPr lang="en-US" altLang="en-US" sz="2800" b="1" smtClean="0">
                <a:ea typeface="ＭＳ Ｐゴシック" charset="-128"/>
              </a:rPr>
              <a:t> (n=23)</a:t>
            </a:r>
            <a:r>
              <a:rPr lang="en-US" altLang="en-US" sz="2800" smtClean="0">
                <a:ea typeface="ＭＳ Ｐゴシック" charset="-128"/>
              </a:rPr>
              <a:t>: 22 autosomes + 1 sex chromosome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2800" smtClean="0">
                <a:ea typeface="ＭＳ Ｐゴシック" charset="-128"/>
              </a:rPr>
              <a:t>Egg: 22 + X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2800" smtClean="0">
                <a:ea typeface="ＭＳ Ｐゴシック" charset="-128"/>
              </a:rPr>
              <a:t>Sperm: 22 + X  **or** 22 + Y</a:t>
            </a:r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304800" y="10668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5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792162"/>
          </a:xfrm>
        </p:spPr>
        <p:txBody>
          <a:bodyPr/>
          <a:lstStyle/>
          <a:p>
            <a:r>
              <a:rPr lang="en-US" altLang="en-US" sz="3000" b="1" smtClean="0">
                <a:solidFill>
                  <a:schemeClr val="tx1"/>
                </a:solidFill>
                <a:ea typeface="ＭＳ Ｐゴシック" charset="-128"/>
              </a:rPr>
              <a:t>Homologous Chromosomes in a Somatic Cell</a:t>
            </a:r>
          </a:p>
        </p:txBody>
      </p:sp>
      <p:pic>
        <p:nvPicPr>
          <p:cNvPr id="14339" name="Content Placeholder 3" descr="13_04DescribChromosomes-L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447800"/>
            <a:ext cx="7083425" cy="4572000"/>
          </a:xfrm>
        </p:spPr>
      </p:pic>
    </p:spTree>
    <p:extLst>
      <p:ext uri="{BB962C8B-B14F-4D97-AF65-F5344CB8AC3E}">
        <p14:creationId xmlns:p14="http://schemas.microsoft.com/office/powerpoint/2010/main" val="42754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3_03_KaryotypePrep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11825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191000" y="457200"/>
            <a:ext cx="4724400" cy="1447800"/>
          </a:xfrm>
        </p:spPr>
        <p:txBody>
          <a:bodyPr/>
          <a:lstStyle/>
          <a:p>
            <a:r>
              <a:rPr lang="en-US" altLang="en-US" sz="2800" b="1" u="sng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</a:rPr>
              <a:t>Karyotype</a:t>
            </a:r>
            <a:r>
              <a:rPr lang="en-US" altLang="en-US" sz="28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rPr>
              <a:t>: a picture of an organism’s complete set of chromosomes</a:t>
            </a:r>
            <a:endParaRPr lang="en-US" altLang="en-US" sz="2800" smtClean="0">
              <a:ea typeface="ＭＳ Ｐゴシック" charset="-128"/>
            </a:endParaRPr>
          </a:p>
        </p:txBody>
      </p:sp>
      <p:sp>
        <p:nvSpPr>
          <p:cNvPr id="15364" name="Content Placeholder 2"/>
          <p:cNvSpPr>
            <a:spLocks noGrp="1"/>
          </p:cNvSpPr>
          <p:nvPr>
            <p:ph sz="quarter" idx="1"/>
          </p:nvPr>
        </p:nvSpPr>
        <p:spPr>
          <a:xfrm>
            <a:off x="4343400" y="1981200"/>
            <a:ext cx="4419600" cy="1066800"/>
          </a:xfrm>
        </p:spPr>
        <p:txBody>
          <a:bodyPr/>
          <a:lstStyle/>
          <a:p>
            <a:r>
              <a:rPr lang="en-US" altLang="en-US" sz="2800" smtClean="0">
                <a:latin typeface="Arial" panose="020B0604020202020204" pitchFamily="34" charset="0"/>
                <a:ea typeface="ＭＳ Ｐゴシック" charset="-128"/>
              </a:rPr>
              <a:t>Arranged from largest </a:t>
            </a:r>
            <a:r>
              <a:rPr lang="en-US" altLang="en-US" sz="2800" smtClean="0">
                <a:latin typeface="Arial" panose="020B0604020202020204" pitchFamily="34" charset="0"/>
                <a:ea typeface="ＭＳ Ｐゴシック" charset="-128"/>
                <a:sym typeface="Wingdings" panose="05000000000000000000" pitchFamily="2" charset="2"/>
              </a:rPr>
              <a:t> smallest pair</a:t>
            </a:r>
            <a:endParaRPr lang="en-US" altLang="en-US" sz="280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1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436563"/>
          </a:xfrm>
        </p:spPr>
        <p:txBody>
          <a:bodyPr bIns="45720" anchor="t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</a:rPr>
              <a:t>Making a karyotype – unsorted chromosomes</a:t>
            </a:r>
            <a:endParaRPr lang="en-US" altLang="en-US" sz="2400" i="1" smtClean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741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15631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7838"/>
            <a:ext cx="7772400" cy="436562"/>
          </a:xfrm>
        </p:spPr>
        <p:txBody>
          <a:bodyPr bIns="45720" anchor="t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</a:rPr>
              <a:t>Male or female?</a:t>
            </a:r>
            <a:endParaRPr lang="en-US" altLang="en-US" sz="2400" i="1" smtClean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8"/>
          <a:stretch>
            <a:fillRect/>
          </a:stretch>
        </p:blipFill>
        <p:spPr bwMode="auto">
          <a:xfrm>
            <a:off x="1066800" y="1219200"/>
            <a:ext cx="716915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25167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17085</TotalTime>
  <Words>917</Words>
  <Application>Microsoft Office PowerPoint</Application>
  <PresentationFormat>On-screen Show (4:3)</PresentationFormat>
  <Paragraphs>165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41</vt:i4>
      </vt:variant>
    </vt:vector>
  </HeadingPairs>
  <TitlesOfParts>
    <vt:vector size="61" baseType="lpstr">
      <vt:lpstr>ＭＳ Ｐゴシック</vt:lpstr>
      <vt:lpstr>Arial</vt:lpstr>
      <vt:lpstr>Calibri</vt:lpstr>
      <vt:lpstr>Consolas</vt:lpstr>
      <vt:lpstr>Corbel</vt:lpstr>
      <vt:lpstr>Franklin Gothic Book</vt:lpstr>
      <vt:lpstr>Perpetua</vt:lpstr>
      <vt:lpstr>Times</vt:lpstr>
      <vt:lpstr>Wingdings</vt:lpstr>
      <vt:lpstr>Wingdings 2</vt:lpstr>
      <vt:lpstr>Wingdings 3</vt:lpstr>
      <vt:lpstr>Metro</vt:lpstr>
      <vt:lpstr>Equity</vt:lpstr>
      <vt:lpstr>1_Equity</vt:lpstr>
      <vt:lpstr>2_Equity</vt:lpstr>
      <vt:lpstr>3_Equity</vt:lpstr>
      <vt:lpstr>4_Equity</vt:lpstr>
      <vt:lpstr>5_Equity</vt:lpstr>
      <vt:lpstr>6_Equity</vt:lpstr>
      <vt:lpstr>7_Equity</vt:lpstr>
      <vt:lpstr>Big Idea 3 Essential knowledge 3.A.2 (c)</vt:lpstr>
      <vt:lpstr>What you must know</vt:lpstr>
      <vt:lpstr>PowerPoint Presentation</vt:lpstr>
      <vt:lpstr>Types of Reproduction</vt:lpstr>
      <vt:lpstr>Chromosomes</vt:lpstr>
      <vt:lpstr>Homologous Chromosomes in a Somatic Cell</vt:lpstr>
      <vt:lpstr>Karyotype: a picture of an organism’s complete set of chromosomes</vt:lpstr>
      <vt:lpstr>Making a karyotype – unsorted chromosomes</vt:lpstr>
      <vt:lpstr>Male or female?</vt:lpstr>
      <vt:lpstr>22 pairs of autosomes + 1 pair of sex chromosomes</vt:lpstr>
      <vt:lpstr>Karyotype - used to determine genetic abnormalities </vt:lpstr>
      <vt:lpstr>Cancer cells</vt:lpstr>
      <vt:lpstr>Breast Cancer Cell Karyotype</vt:lpstr>
      <vt:lpstr>HeLa Cells</vt:lpstr>
      <vt:lpstr>HeLa Cells</vt:lpstr>
      <vt:lpstr>HeLa Cell Karyotype</vt:lpstr>
      <vt:lpstr>PowerPoint Presentation</vt:lpstr>
      <vt:lpstr>HeLa Cells – Ethical Concerns</vt:lpstr>
      <vt:lpstr>PowerPoint Presentation</vt:lpstr>
      <vt:lpstr>Life cycle: reproductive history of organism, from conception  production of own offspring</vt:lpstr>
      <vt:lpstr>Human Life Cycle</vt:lpstr>
      <vt:lpstr>Varieties of Sexual Life Cycles</vt:lpstr>
      <vt:lpstr>Overview</vt:lpstr>
      <vt:lpstr>Meiosis = reduction division</vt:lpstr>
      <vt:lpstr>Meiosis I (1st division) </vt:lpstr>
      <vt:lpstr>PowerPoint Presentation</vt:lpstr>
      <vt:lpstr>Meiosis II (2nd division) = create gametes </vt:lpstr>
      <vt:lpstr>PowerPoint Presentation</vt:lpstr>
      <vt:lpstr>Events Unique to Meiosis I (not in mitosis)</vt:lpstr>
      <vt:lpstr>Sources of Genetic Variation:</vt:lpstr>
      <vt:lpstr>Sources of Genetic Variation:</vt:lpstr>
      <vt:lpstr>Sources of Genetic Variation:</vt:lpstr>
      <vt:lpstr>Mitosis    Meiosis</vt:lpstr>
      <vt:lpstr>PowerPoint Presentation</vt:lpstr>
      <vt:lpstr>Review of Meiosis</vt:lpstr>
      <vt:lpstr>Importance of Meiosis</vt:lpstr>
      <vt:lpstr>Mitosis vs. meiosis</vt:lpstr>
      <vt:lpstr>Assignment 1</vt:lpstr>
      <vt:lpstr>Mitosis Vs. Meiosis</vt:lpstr>
      <vt:lpstr>Mitosis vs. Meiosis</vt:lpstr>
      <vt:lpstr>Assignment</vt:lpstr>
    </vt:vector>
  </TitlesOfParts>
  <Company>Windows XP SP3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Idea 2</dc:title>
  <dc:creator>byrds</dc:creator>
  <cp:lastModifiedBy>Sara Byrd</cp:lastModifiedBy>
  <cp:revision>25</cp:revision>
  <dcterms:created xsi:type="dcterms:W3CDTF">2013-02-04T20:59:53Z</dcterms:created>
  <dcterms:modified xsi:type="dcterms:W3CDTF">2016-12-19T17:29:46Z</dcterms:modified>
</cp:coreProperties>
</file>